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2" r:id="rId5"/>
    <p:sldId id="264" r:id="rId6"/>
    <p:sldId id="263" r:id="rId7"/>
    <p:sldId id="267" r:id="rId8"/>
    <p:sldId id="261" r:id="rId9"/>
    <p:sldId id="269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0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3949BE-9CC0-4F56-A729-80A7663AC313}" type="doc">
      <dgm:prSet loTypeId="urn:microsoft.com/office/officeart/2011/layout/HexagonRadial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AU"/>
        </a:p>
      </dgm:t>
    </dgm:pt>
    <dgm:pt modelId="{F6FD3063-7F61-4021-AC79-A466B4C1329C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AU">
              <a:latin typeface="Arial" panose="020B0604020202020204" pitchFamily="34" charset="0"/>
              <a:cs typeface="Arial" panose="020B0604020202020204" pitchFamily="34" charset="0"/>
            </a:rPr>
            <a:t>Water Utility maintains workforce to support process</a:t>
          </a:r>
        </a:p>
      </dgm:t>
    </dgm:pt>
    <dgm:pt modelId="{F8E51780-7FEB-45B3-803E-4046BB8C16E0}" type="parTrans" cxnId="{CEBB697B-4102-4DC4-B08B-28267C10D579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62E68FA-DFA7-48C2-B814-305250CC4DAC}" type="sibTrans" cxnId="{CEBB697B-4102-4DC4-B08B-28267C10D579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6D895E2-C952-4E3B-AD60-67BADFD27A3A}">
      <dgm:prSet phldrT="[Text]"/>
      <dgm:spPr/>
      <dgm:t>
        <a:bodyPr/>
        <a:lstStyle/>
        <a:p>
          <a:r>
            <a:rPr lang="en-AU">
              <a:latin typeface="Arial" panose="020B0604020202020204" pitchFamily="34" charset="0"/>
              <a:cs typeface="Arial" panose="020B0604020202020204" pitchFamily="34" charset="0"/>
            </a:rPr>
            <a:t>Customer advises of problem</a:t>
          </a:r>
        </a:p>
      </dgm:t>
    </dgm:pt>
    <dgm:pt modelId="{FA7E7FF4-13B1-4F6E-93FC-732BA29308C8}" type="parTrans" cxnId="{6E8DAC78-2A58-49B4-9ADF-7476B65E69C2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EEB1664-B7C1-4860-BE6B-90356C8D95F7}" type="sibTrans" cxnId="{6E8DAC78-2A58-49B4-9ADF-7476B65E69C2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FE9650-0BD2-4322-AF9A-657285B5319B}">
      <dgm:prSet phldrT="[Text]"/>
      <dgm:spPr>
        <a:solidFill>
          <a:srgbClr val="0070C0"/>
        </a:solidFill>
      </dgm:spPr>
      <dgm:t>
        <a:bodyPr/>
        <a:lstStyle/>
        <a:p>
          <a:r>
            <a:rPr lang="en-AU">
              <a:latin typeface="Arial" panose="020B0604020202020204" pitchFamily="34" charset="0"/>
              <a:cs typeface="Arial" panose="020B0604020202020204" pitchFamily="34" charset="0"/>
            </a:rPr>
            <a:t>Water Utility sends repair crew 24/7</a:t>
          </a:r>
        </a:p>
      </dgm:t>
    </dgm:pt>
    <dgm:pt modelId="{D46CBAA8-54C7-41E2-9F68-4DDB934718F4}" type="parTrans" cxnId="{0F4051C5-9541-4481-90AE-AC8A92005402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A53E55D-A9E9-4EA9-A4C6-60AE822F7EC3}" type="sibTrans" cxnId="{0F4051C5-9541-4481-90AE-AC8A92005402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574184-0510-4841-B72B-048883568741}">
      <dgm:prSet phldrT="[Text]"/>
      <dgm:spPr/>
      <dgm:t>
        <a:bodyPr/>
        <a:lstStyle/>
        <a:p>
          <a:r>
            <a:rPr lang="en-AU">
              <a:latin typeface="Arial" panose="020B0604020202020204" pitchFamily="34" charset="0"/>
              <a:cs typeface="Arial" panose="020B0604020202020204" pitchFamily="34" charset="0"/>
            </a:rPr>
            <a:t>Problem  repaired</a:t>
          </a:r>
        </a:p>
      </dgm:t>
    </dgm:pt>
    <dgm:pt modelId="{552757D9-3BDD-44EF-91AE-175DDAD560BC}" type="parTrans" cxnId="{245F9F4C-3228-4B64-99C1-EEFA5F7021CD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B71C5C-5906-4A1F-B873-74C20BEE393F}" type="sibTrans" cxnId="{245F9F4C-3228-4B64-99C1-EEFA5F7021CD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CCFA6BB-177C-4991-B0B2-AE1636F7FE32}">
      <dgm:prSet phldrT="[Text]"/>
      <dgm:spPr/>
      <dgm:t>
        <a:bodyPr/>
        <a:lstStyle/>
        <a:p>
          <a:r>
            <a:rPr lang="en-AU">
              <a:latin typeface="Arial" panose="020B0604020202020204" pitchFamily="34" charset="0"/>
              <a:cs typeface="Arial" panose="020B0604020202020204" pitchFamily="34" charset="0"/>
            </a:rPr>
            <a:t>Immediate area cleaned up</a:t>
          </a:r>
        </a:p>
      </dgm:t>
    </dgm:pt>
    <dgm:pt modelId="{E71460DA-15CD-4876-B0C6-B593FE132ADE}" type="parTrans" cxnId="{69BA329B-C425-4035-ABC8-EE740064E72A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1E144B-9621-4182-9314-6B8E57DA7EE8}" type="sibTrans" cxnId="{69BA329B-C425-4035-ABC8-EE740064E72A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21B6FE-E3FE-49CC-98DB-23CB9864A19E}">
      <dgm:prSet phldrT="[Text]"/>
      <dgm:spPr>
        <a:solidFill>
          <a:srgbClr val="00B0F0"/>
        </a:solidFill>
      </dgm:spPr>
      <dgm:t>
        <a:bodyPr/>
        <a:lstStyle/>
        <a:p>
          <a:r>
            <a:rPr lang="en-AU" dirty="0">
              <a:latin typeface="Arial" panose="020B0604020202020204" pitchFamily="34" charset="0"/>
              <a:cs typeface="Arial" panose="020B0604020202020204" pitchFamily="34" charset="0"/>
            </a:rPr>
            <a:t>Regulator monitors performance parameters and reports to Government</a:t>
          </a:r>
        </a:p>
      </dgm:t>
    </dgm:pt>
    <dgm:pt modelId="{FC1256B2-DD85-4ACB-8839-8FC91799CF96}" type="parTrans" cxnId="{775882D6-AE99-4824-B269-939690C070AD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91B231-B761-4117-ABA6-056665C7F07C}" type="sibTrans" cxnId="{775882D6-AE99-4824-B269-939690C070AD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5DE090-3D7A-4B09-9892-2733CB8F9A54}">
      <dgm:prSet phldrT="[Text]" phldr="1"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456908-EB54-4EBE-A299-A763CE925AEB}" type="parTrans" cxnId="{70F775A4-9393-4877-87EE-3D8707EE17BE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AE2810-323E-4E3D-99DD-FDBF7B59DB4D}" type="sibTrans" cxnId="{70F775A4-9393-4877-87EE-3D8707EE17BE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FE945E-4A24-47B1-9DD4-7A07F06DC71A}">
      <dgm:prSet/>
      <dgm:spPr>
        <a:solidFill>
          <a:srgbClr val="89A9D7"/>
        </a:solidFill>
      </dgm:spPr>
      <dgm:t>
        <a:bodyPr/>
        <a:lstStyle/>
        <a:p>
          <a:r>
            <a:rPr lang="en-AU">
              <a:latin typeface="Arial" panose="020B0604020202020204" pitchFamily="34" charset="0"/>
              <a:cs typeface="Arial" panose="020B0604020202020204" pitchFamily="34" charset="0"/>
            </a:rPr>
            <a:t>Road/Area  Reinstated immediate area cleaned up</a:t>
          </a:r>
        </a:p>
      </dgm:t>
    </dgm:pt>
    <dgm:pt modelId="{957F0198-DE2D-48CD-A16B-CC28CC2BB0F9}" type="parTrans" cxnId="{BC57B73E-541D-44A4-93F5-940112F2E754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0FA1E9-5CE5-4E4B-91E9-AF31E8AE20F3}" type="sibTrans" cxnId="{BC57B73E-541D-44A4-93F5-940112F2E754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076A9F-A02C-4C09-AC4D-6AC4667EE934}" type="pres">
      <dgm:prSet presAssocID="{993949BE-9CC0-4F56-A729-80A7663AC31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AU"/>
        </a:p>
      </dgm:t>
    </dgm:pt>
    <dgm:pt modelId="{A986D0B5-6AEE-4D94-95B3-D3E225C07B9D}" type="pres">
      <dgm:prSet presAssocID="{F6FD3063-7F61-4021-AC79-A466B4C1329C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n-AU"/>
        </a:p>
      </dgm:t>
    </dgm:pt>
    <dgm:pt modelId="{415A8F74-2DF5-49AE-9BFA-0F4C821A32D1}" type="pres">
      <dgm:prSet presAssocID="{96D895E2-C952-4E3B-AD60-67BADFD27A3A}" presName="Accent1" presStyleCnt="0"/>
      <dgm:spPr/>
    </dgm:pt>
    <dgm:pt modelId="{F3ACA836-45F7-4C2A-BC98-11BFC4ECC138}" type="pres">
      <dgm:prSet presAssocID="{96D895E2-C952-4E3B-AD60-67BADFD27A3A}" presName="Accent" presStyleLbl="bgShp" presStyleIdx="0" presStyleCnt="6"/>
      <dgm:spPr/>
    </dgm:pt>
    <dgm:pt modelId="{3E5B418D-E1E0-4597-9081-CDA1AC71C335}" type="pres">
      <dgm:prSet presAssocID="{96D895E2-C952-4E3B-AD60-67BADFD27A3A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FFB221FA-BD82-442E-B5F1-92AF3782B851}" type="pres">
      <dgm:prSet presAssocID="{68FE9650-0BD2-4322-AF9A-657285B5319B}" presName="Accent2" presStyleCnt="0"/>
      <dgm:spPr/>
    </dgm:pt>
    <dgm:pt modelId="{AE8275A9-FEDE-4503-8DC7-307477A9039E}" type="pres">
      <dgm:prSet presAssocID="{68FE9650-0BD2-4322-AF9A-657285B5319B}" presName="Accent" presStyleLbl="bgShp" presStyleIdx="1" presStyleCnt="6"/>
      <dgm:spPr/>
    </dgm:pt>
    <dgm:pt modelId="{D6627307-AC03-4C44-B1D4-8538267DEE6F}" type="pres">
      <dgm:prSet presAssocID="{68FE9650-0BD2-4322-AF9A-657285B5319B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313748B4-3FC2-43D5-AC12-0BA7713311D7}" type="pres">
      <dgm:prSet presAssocID="{EF574184-0510-4841-B72B-048883568741}" presName="Accent3" presStyleCnt="0"/>
      <dgm:spPr/>
    </dgm:pt>
    <dgm:pt modelId="{3140500C-9045-4D49-88FC-0D27817D79BD}" type="pres">
      <dgm:prSet presAssocID="{EF574184-0510-4841-B72B-048883568741}" presName="Accent" presStyleLbl="bgShp" presStyleIdx="2" presStyleCnt="6"/>
      <dgm:spPr/>
    </dgm:pt>
    <dgm:pt modelId="{5A2DC694-77A2-4AE6-AEC6-CD6B33B0CC98}" type="pres">
      <dgm:prSet presAssocID="{EF574184-0510-4841-B72B-048883568741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D94281F0-409A-442B-8EDE-8992509566F7}" type="pres">
      <dgm:prSet presAssocID="{CCCFA6BB-177C-4991-B0B2-AE1636F7FE32}" presName="Accent4" presStyleCnt="0"/>
      <dgm:spPr/>
    </dgm:pt>
    <dgm:pt modelId="{19F23971-AF9C-45B7-A429-E6F9B019A8D9}" type="pres">
      <dgm:prSet presAssocID="{CCCFA6BB-177C-4991-B0B2-AE1636F7FE32}" presName="Accent" presStyleLbl="bgShp" presStyleIdx="3" presStyleCnt="6"/>
      <dgm:spPr/>
    </dgm:pt>
    <dgm:pt modelId="{7C9C2A7F-2E30-4378-82CC-950D4201F862}" type="pres">
      <dgm:prSet presAssocID="{CCCFA6BB-177C-4991-B0B2-AE1636F7FE32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28FA1986-E96D-4707-AEED-33171316C23E}" type="pres">
      <dgm:prSet presAssocID="{3DFE945E-4A24-47B1-9DD4-7A07F06DC71A}" presName="Accent5" presStyleCnt="0"/>
      <dgm:spPr/>
    </dgm:pt>
    <dgm:pt modelId="{F3A6B8D4-155B-4A9C-9449-4D27B6C7CE85}" type="pres">
      <dgm:prSet presAssocID="{3DFE945E-4A24-47B1-9DD4-7A07F06DC71A}" presName="Accent" presStyleLbl="bgShp" presStyleIdx="4" presStyleCnt="6"/>
      <dgm:spPr/>
    </dgm:pt>
    <dgm:pt modelId="{2D993449-5945-42FF-98E1-675B1E8C994A}" type="pres">
      <dgm:prSet presAssocID="{3DFE945E-4A24-47B1-9DD4-7A07F06DC71A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1E05AFF3-8E60-42B6-95B3-C367418AA4C7}" type="pres">
      <dgm:prSet presAssocID="{0A21B6FE-E3FE-49CC-98DB-23CB9864A19E}" presName="Accent6" presStyleCnt="0"/>
      <dgm:spPr/>
    </dgm:pt>
    <dgm:pt modelId="{21717939-62B4-4001-A07B-9704BD81429D}" type="pres">
      <dgm:prSet presAssocID="{0A21B6FE-E3FE-49CC-98DB-23CB9864A19E}" presName="Accent" presStyleLbl="bgShp" presStyleIdx="5" presStyleCnt="6"/>
      <dgm:spPr/>
    </dgm:pt>
    <dgm:pt modelId="{53D95980-A2EA-4E23-9DB2-86E6D534E6F2}" type="pres">
      <dgm:prSet presAssocID="{0A21B6FE-E3FE-49CC-98DB-23CB9864A19E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5B8C34BA-56DE-48F3-927B-EF29DB953838}" type="presOf" srcId="{0A21B6FE-E3FE-49CC-98DB-23CB9864A19E}" destId="{53D95980-A2EA-4E23-9DB2-86E6D534E6F2}" srcOrd="0" destOrd="0" presId="urn:microsoft.com/office/officeart/2011/layout/HexagonRadial"/>
    <dgm:cxn modelId="{BC57B73E-541D-44A4-93F5-940112F2E754}" srcId="{F6FD3063-7F61-4021-AC79-A466B4C1329C}" destId="{3DFE945E-4A24-47B1-9DD4-7A07F06DC71A}" srcOrd="4" destOrd="0" parTransId="{957F0198-DE2D-48CD-A16B-CC28CC2BB0F9}" sibTransId="{B30FA1E9-5CE5-4E4B-91E9-AF31E8AE20F3}"/>
    <dgm:cxn modelId="{69BA329B-C425-4035-ABC8-EE740064E72A}" srcId="{F6FD3063-7F61-4021-AC79-A466B4C1329C}" destId="{CCCFA6BB-177C-4991-B0B2-AE1636F7FE32}" srcOrd="3" destOrd="0" parTransId="{E71460DA-15CD-4876-B0C6-B593FE132ADE}" sibTransId="{0A1E144B-9621-4182-9314-6B8E57DA7EE8}"/>
    <dgm:cxn modelId="{CEBB697B-4102-4DC4-B08B-28267C10D579}" srcId="{993949BE-9CC0-4F56-A729-80A7663AC313}" destId="{F6FD3063-7F61-4021-AC79-A466B4C1329C}" srcOrd="0" destOrd="0" parTransId="{F8E51780-7FEB-45B3-803E-4046BB8C16E0}" sibTransId="{562E68FA-DFA7-48C2-B814-305250CC4DAC}"/>
    <dgm:cxn modelId="{B2534953-1A51-4352-B931-97DF031C5DCD}" type="presOf" srcId="{68FE9650-0BD2-4322-AF9A-657285B5319B}" destId="{D6627307-AC03-4C44-B1D4-8538267DEE6F}" srcOrd="0" destOrd="0" presId="urn:microsoft.com/office/officeart/2011/layout/HexagonRadial"/>
    <dgm:cxn modelId="{E36CA1D6-046C-47C8-8E66-59E94597EB85}" type="presOf" srcId="{96D895E2-C952-4E3B-AD60-67BADFD27A3A}" destId="{3E5B418D-E1E0-4597-9081-CDA1AC71C335}" srcOrd="0" destOrd="0" presId="urn:microsoft.com/office/officeart/2011/layout/HexagonRadial"/>
    <dgm:cxn modelId="{6E8DAC78-2A58-49B4-9ADF-7476B65E69C2}" srcId="{F6FD3063-7F61-4021-AC79-A466B4C1329C}" destId="{96D895E2-C952-4E3B-AD60-67BADFD27A3A}" srcOrd="0" destOrd="0" parTransId="{FA7E7FF4-13B1-4F6E-93FC-732BA29308C8}" sibTransId="{6EEB1664-B7C1-4860-BE6B-90356C8D95F7}"/>
    <dgm:cxn modelId="{4BA0A83B-BB8A-425E-B01F-133346EE5355}" type="presOf" srcId="{EF574184-0510-4841-B72B-048883568741}" destId="{5A2DC694-77A2-4AE6-AEC6-CD6B33B0CC98}" srcOrd="0" destOrd="0" presId="urn:microsoft.com/office/officeart/2011/layout/HexagonRadial"/>
    <dgm:cxn modelId="{70F775A4-9393-4877-87EE-3D8707EE17BE}" srcId="{F6FD3063-7F61-4021-AC79-A466B4C1329C}" destId="{A95DE090-3D7A-4B09-9892-2733CB8F9A54}" srcOrd="6" destOrd="0" parTransId="{84456908-EB54-4EBE-A299-A763CE925AEB}" sibTransId="{84AE2810-323E-4E3D-99DD-FDBF7B59DB4D}"/>
    <dgm:cxn modelId="{245F9F4C-3228-4B64-99C1-EEFA5F7021CD}" srcId="{F6FD3063-7F61-4021-AC79-A466B4C1329C}" destId="{EF574184-0510-4841-B72B-048883568741}" srcOrd="2" destOrd="0" parTransId="{552757D9-3BDD-44EF-91AE-175DDAD560BC}" sibTransId="{ADB71C5C-5906-4A1F-B873-74C20BEE393F}"/>
    <dgm:cxn modelId="{D3F68C45-3468-450B-B1D2-CE7BB37F3CD0}" type="presOf" srcId="{CCCFA6BB-177C-4991-B0B2-AE1636F7FE32}" destId="{7C9C2A7F-2E30-4378-82CC-950D4201F862}" srcOrd="0" destOrd="0" presId="urn:microsoft.com/office/officeart/2011/layout/HexagonRadial"/>
    <dgm:cxn modelId="{5D70B17B-AA0F-4AEC-AA52-9300B28D6F31}" type="presOf" srcId="{993949BE-9CC0-4F56-A729-80A7663AC313}" destId="{B8076A9F-A02C-4C09-AC4D-6AC4667EE934}" srcOrd="0" destOrd="0" presId="urn:microsoft.com/office/officeart/2011/layout/HexagonRadial"/>
    <dgm:cxn modelId="{F7D3BB54-D894-4F9A-8035-48C42720CDEC}" type="presOf" srcId="{F6FD3063-7F61-4021-AC79-A466B4C1329C}" destId="{A986D0B5-6AEE-4D94-95B3-D3E225C07B9D}" srcOrd="0" destOrd="0" presId="urn:microsoft.com/office/officeart/2011/layout/HexagonRadial"/>
    <dgm:cxn modelId="{07B2FB91-871E-4943-8873-B7CC39B39EE0}" type="presOf" srcId="{3DFE945E-4A24-47B1-9DD4-7A07F06DC71A}" destId="{2D993449-5945-42FF-98E1-675B1E8C994A}" srcOrd="0" destOrd="0" presId="urn:microsoft.com/office/officeart/2011/layout/HexagonRadial"/>
    <dgm:cxn modelId="{0F4051C5-9541-4481-90AE-AC8A92005402}" srcId="{F6FD3063-7F61-4021-AC79-A466B4C1329C}" destId="{68FE9650-0BD2-4322-AF9A-657285B5319B}" srcOrd="1" destOrd="0" parTransId="{D46CBAA8-54C7-41E2-9F68-4DDB934718F4}" sibTransId="{EA53E55D-A9E9-4EA9-A4C6-60AE822F7EC3}"/>
    <dgm:cxn modelId="{775882D6-AE99-4824-B269-939690C070AD}" srcId="{F6FD3063-7F61-4021-AC79-A466B4C1329C}" destId="{0A21B6FE-E3FE-49CC-98DB-23CB9864A19E}" srcOrd="5" destOrd="0" parTransId="{FC1256B2-DD85-4ACB-8839-8FC91799CF96}" sibTransId="{0691B231-B761-4117-ABA6-056665C7F07C}"/>
    <dgm:cxn modelId="{2307C7EE-D307-42ED-87C8-DA2947E40DEB}" type="presParOf" srcId="{B8076A9F-A02C-4C09-AC4D-6AC4667EE934}" destId="{A986D0B5-6AEE-4D94-95B3-D3E225C07B9D}" srcOrd="0" destOrd="0" presId="urn:microsoft.com/office/officeart/2011/layout/HexagonRadial"/>
    <dgm:cxn modelId="{CF0591B0-9B59-40C8-9176-324D04C144E1}" type="presParOf" srcId="{B8076A9F-A02C-4C09-AC4D-6AC4667EE934}" destId="{415A8F74-2DF5-49AE-9BFA-0F4C821A32D1}" srcOrd="1" destOrd="0" presId="urn:microsoft.com/office/officeart/2011/layout/HexagonRadial"/>
    <dgm:cxn modelId="{77BAC3F5-9808-4E6E-BBF0-DD98302812CF}" type="presParOf" srcId="{415A8F74-2DF5-49AE-9BFA-0F4C821A32D1}" destId="{F3ACA836-45F7-4C2A-BC98-11BFC4ECC138}" srcOrd="0" destOrd="0" presId="urn:microsoft.com/office/officeart/2011/layout/HexagonRadial"/>
    <dgm:cxn modelId="{2A97ADDB-F6E7-49F8-9F38-8D60C5121761}" type="presParOf" srcId="{B8076A9F-A02C-4C09-AC4D-6AC4667EE934}" destId="{3E5B418D-E1E0-4597-9081-CDA1AC71C335}" srcOrd="2" destOrd="0" presId="urn:microsoft.com/office/officeart/2011/layout/HexagonRadial"/>
    <dgm:cxn modelId="{967BB45D-8910-4D30-8213-FDDCC970EEF5}" type="presParOf" srcId="{B8076A9F-A02C-4C09-AC4D-6AC4667EE934}" destId="{FFB221FA-BD82-442E-B5F1-92AF3782B851}" srcOrd="3" destOrd="0" presId="urn:microsoft.com/office/officeart/2011/layout/HexagonRadial"/>
    <dgm:cxn modelId="{3B75EFEF-349D-4984-BD93-BF49737F4C49}" type="presParOf" srcId="{FFB221FA-BD82-442E-B5F1-92AF3782B851}" destId="{AE8275A9-FEDE-4503-8DC7-307477A9039E}" srcOrd="0" destOrd="0" presId="urn:microsoft.com/office/officeart/2011/layout/HexagonRadial"/>
    <dgm:cxn modelId="{677F6895-523A-4572-8A95-557BF2AC23ED}" type="presParOf" srcId="{B8076A9F-A02C-4C09-AC4D-6AC4667EE934}" destId="{D6627307-AC03-4C44-B1D4-8538267DEE6F}" srcOrd="4" destOrd="0" presId="urn:microsoft.com/office/officeart/2011/layout/HexagonRadial"/>
    <dgm:cxn modelId="{81011586-242A-4981-BBEF-5FF976038A53}" type="presParOf" srcId="{B8076A9F-A02C-4C09-AC4D-6AC4667EE934}" destId="{313748B4-3FC2-43D5-AC12-0BA7713311D7}" srcOrd="5" destOrd="0" presId="urn:microsoft.com/office/officeart/2011/layout/HexagonRadial"/>
    <dgm:cxn modelId="{21191D11-033F-4031-AE3B-6B71EBD456E8}" type="presParOf" srcId="{313748B4-3FC2-43D5-AC12-0BA7713311D7}" destId="{3140500C-9045-4D49-88FC-0D27817D79BD}" srcOrd="0" destOrd="0" presId="urn:microsoft.com/office/officeart/2011/layout/HexagonRadial"/>
    <dgm:cxn modelId="{3174C7F4-2AA8-4443-A5C9-38DBA3FF7677}" type="presParOf" srcId="{B8076A9F-A02C-4C09-AC4D-6AC4667EE934}" destId="{5A2DC694-77A2-4AE6-AEC6-CD6B33B0CC98}" srcOrd="6" destOrd="0" presId="urn:microsoft.com/office/officeart/2011/layout/HexagonRadial"/>
    <dgm:cxn modelId="{0E883454-03D7-495A-B5EA-787D77A90215}" type="presParOf" srcId="{B8076A9F-A02C-4C09-AC4D-6AC4667EE934}" destId="{D94281F0-409A-442B-8EDE-8992509566F7}" srcOrd="7" destOrd="0" presId="urn:microsoft.com/office/officeart/2011/layout/HexagonRadial"/>
    <dgm:cxn modelId="{6E0F51E7-7734-4C15-9102-744980B95370}" type="presParOf" srcId="{D94281F0-409A-442B-8EDE-8992509566F7}" destId="{19F23971-AF9C-45B7-A429-E6F9B019A8D9}" srcOrd="0" destOrd="0" presId="urn:microsoft.com/office/officeart/2011/layout/HexagonRadial"/>
    <dgm:cxn modelId="{2A51CA44-2CE1-4FB7-98CA-F3A2615DA836}" type="presParOf" srcId="{B8076A9F-A02C-4C09-AC4D-6AC4667EE934}" destId="{7C9C2A7F-2E30-4378-82CC-950D4201F862}" srcOrd="8" destOrd="0" presId="urn:microsoft.com/office/officeart/2011/layout/HexagonRadial"/>
    <dgm:cxn modelId="{328438EE-057A-4B82-AA30-EA960EF669DA}" type="presParOf" srcId="{B8076A9F-A02C-4C09-AC4D-6AC4667EE934}" destId="{28FA1986-E96D-4707-AEED-33171316C23E}" srcOrd="9" destOrd="0" presId="urn:microsoft.com/office/officeart/2011/layout/HexagonRadial"/>
    <dgm:cxn modelId="{D9D32AEF-2B2B-423C-AD21-15217BACDF43}" type="presParOf" srcId="{28FA1986-E96D-4707-AEED-33171316C23E}" destId="{F3A6B8D4-155B-4A9C-9449-4D27B6C7CE85}" srcOrd="0" destOrd="0" presId="urn:microsoft.com/office/officeart/2011/layout/HexagonRadial"/>
    <dgm:cxn modelId="{2C37A63B-F356-4BBE-8424-0E6C623C3BD1}" type="presParOf" srcId="{B8076A9F-A02C-4C09-AC4D-6AC4667EE934}" destId="{2D993449-5945-42FF-98E1-675B1E8C994A}" srcOrd="10" destOrd="0" presId="urn:microsoft.com/office/officeart/2011/layout/HexagonRadial"/>
    <dgm:cxn modelId="{F337EC3C-99D4-463C-9618-618B85B90C23}" type="presParOf" srcId="{B8076A9F-A02C-4C09-AC4D-6AC4667EE934}" destId="{1E05AFF3-8E60-42B6-95B3-C367418AA4C7}" srcOrd="11" destOrd="0" presId="urn:microsoft.com/office/officeart/2011/layout/HexagonRadial"/>
    <dgm:cxn modelId="{00846410-F7F1-492D-A7BD-13241A54EB68}" type="presParOf" srcId="{1E05AFF3-8E60-42B6-95B3-C367418AA4C7}" destId="{21717939-62B4-4001-A07B-9704BD81429D}" srcOrd="0" destOrd="0" presId="urn:microsoft.com/office/officeart/2011/layout/HexagonRadial"/>
    <dgm:cxn modelId="{809650EE-5DF3-4FD0-9B19-96C48D470574}" type="presParOf" srcId="{B8076A9F-A02C-4C09-AC4D-6AC4667EE934}" destId="{53D95980-A2EA-4E23-9DB2-86E6D534E6F2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3949BE-9CC0-4F56-A729-80A7663AC313}" type="doc">
      <dgm:prSet loTypeId="urn:microsoft.com/office/officeart/2011/layout/HexagonRadial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AU"/>
        </a:p>
      </dgm:t>
    </dgm:pt>
    <dgm:pt modelId="{F6FD3063-7F61-4021-AC79-A466B4C1329C}">
      <dgm:prSet phldrT="[Text]"/>
      <dgm:spPr>
        <a:solidFill>
          <a:srgbClr val="00B050"/>
        </a:solidFill>
      </dgm:spPr>
      <dgm:t>
        <a:bodyPr/>
        <a:lstStyle/>
        <a:p>
          <a:r>
            <a:rPr lang="en-AU">
              <a:latin typeface="Arial" panose="020B0604020202020204" pitchFamily="34" charset="0"/>
              <a:cs typeface="Arial" panose="020B0604020202020204" pitchFamily="34" charset="0"/>
            </a:rPr>
            <a:t>Water Utility develops improved techniques to further reduce the reactive element of its operation</a:t>
          </a:r>
        </a:p>
      </dgm:t>
    </dgm:pt>
    <dgm:pt modelId="{F8E51780-7FEB-45B3-803E-4046BB8C16E0}" type="parTrans" cxnId="{CEBB697B-4102-4DC4-B08B-28267C10D579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62E68FA-DFA7-48C2-B814-305250CC4DAC}" type="sibTrans" cxnId="{CEBB697B-4102-4DC4-B08B-28267C10D579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6D895E2-C952-4E3B-AD60-67BADFD27A3A}">
      <dgm:prSet phldrT="[Text]"/>
      <dgm:spPr>
        <a:solidFill>
          <a:schemeClr val="accent2"/>
        </a:solidFill>
      </dgm:spPr>
      <dgm:t>
        <a:bodyPr/>
        <a:lstStyle/>
        <a:p>
          <a:r>
            <a:rPr lang="en-AU">
              <a:latin typeface="Arial" panose="020B0604020202020204" pitchFamily="34" charset="0"/>
              <a:cs typeface="Arial" panose="020B0604020202020204" pitchFamily="34" charset="0"/>
            </a:rPr>
            <a:t>Customer advised  of repair </a:t>
          </a:r>
        </a:p>
      </dgm:t>
    </dgm:pt>
    <dgm:pt modelId="{FA7E7FF4-13B1-4F6E-93FC-732BA29308C8}" type="parTrans" cxnId="{6E8DAC78-2A58-49B4-9ADF-7476B65E69C2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EEB1664-B7C1-4860-BE6B-90356C8D95F7}" type="sibTrans" cxnId="{6E8DAC78-2A58-49B4-9ADF-7476B65E69C2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FE9650-0BD2-4322-AF9A-657285B5319B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AU">
              <a:latin typeface="Arial" panose="020B0604020202020204" pitchFamily="34" charset="0"/>
              <a:cs typeface="Arial" panose="020B0604020202020204" pitchFamily="34" charset="0"/>
            </a:rPr>
            <a:t>Water Utility monitors network extensively</a:t>
          </a:r>
        </a:p>
      </dgm:t>
    </dgm:pt>
    <dgm:pt modelId="{D46CBAA8-54C7-41E2-9F68-4DDB934718F4}" type="parTrans" cxnId="{0F4051C5-9541-4481-90AE-AC8A92005402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A53E55D-A9E9-4EA9-A4C6-60AE822F7EC3}" type="sibTrans" cxnId="{0F4051C5-9541-4481-90AE-AC8A92005402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574184-0510-4841-B72B-048883568741}">
      <dgm:prSet phldrT="[Text]"/>
      <dgm:spPr/>
      <dgm:t>
        <a:bodyPr/>
        <a:lstStyle/>
        <a:p>
          <a:r>
            <a:rPr lang="en-AU">
              <a:latin typeface="Arial" panose="020B0604020202020204" pitchFamily="34" charset="0"/>
              <a:cs typeface="Arial" panose="020B0604020202020204" pitchFamily="34" charset="0"/>
            </a:rPr>
            <a:t>Water Utility identifies/ investigates potential problems </a:t>
          </a:r>
        </a:p>
      </dgm:t>
    </dgm:pt>
    <dgm:pt modelId="{552757D9-3BDD-44EF-91AE-175DDAD560BC}" type="parTrans" cxnId="{245F9F4C-3228-4B64-99C1-EEFA5F7021CD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B71C5C-5906-4A1F-B873-74C20BEE393F}" type="sibTrans" cxnId="{245F9F4C-3228-4B64-99C1-EEFA5F7021CD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CCFA6BB-177C-4991-B0B2-AE1636F7FE32}">
      <dgm:prSet phldrT="[Text]"/>
      <dgm:spPr>
        <a:solidFill>
          <a:srgbClr val="7030A0"/>
        </a:solidFill>
      </dgm:spPr>
      <dgm:t>
        <a:bodyPr/>
        <a:lstStyle/>
        <a:p>
          <a:r>
            <a:rPr lang="en-AU">
              <a:latin typeface="Arial" panose="020B0604020202020204" pitchFamily="34" charset="0"/>
              <a:cs typeface="Arial" panose="020B0604020202020204" pitchFamily="34" charset="0"/>
            </a:rPr>
            <a:t>Plans maintenance activity to repair replace  all at the one time  to minimise impact</a:t>
          </a:r>
        </a:p>
      </dgm:t>
    </dgm:pt>
    <dgm:pt modelId="{E71460DA-15CD-4876-B0C6-B593FE132ADE}" type="parTrans" cxnId="{69BA329B-C425-4035-ABC8-EE740064E72A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1E144B-9621-4182-9314-6B8E57DA7EE8}" type="sibTrans" cxnId="{69BA329B-C425-4035-ABC8-EE740064E72A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21B6FE-E3FE-49CC-98DB-23CB9864A19E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AU">
              <a:latin typeface="Arial" panose="020B0604020202020204" pitchFamily="34" charset="0"/>
              <a:cs typeface="Arial" panose="020B0604020202020204" pitchFamily="34" charset="0"/>
            </a:rPr>
            <a:t>Regulator has to change monitoring  process to being proactive  supporting further instrumentation</a:t>
          </a:r>
        </a:p>
      </dgm:t>
    </dgm:pt>
    <dgm:pt modelId="{FC1256B2-DD85-4ACB-8839-8FC91799CF96}" type="parTrans" cxnId="{775882D6-AE99-4824-B269-939690C070AD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91B231-B761-4117-ABA6-056665C7F07C}" type="sibTrans" cxnId="{775882D6-AE99-4824-B269-939690C070AD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5DE090-3D7A-4B09-9892-2733CB8F9A54}">
      <dgm:prSet phldrT="[Text]" phldr="1"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456908-EB54-4EBE-A299-A763CE925AEB}" type="parTrans" cxnId="{70F775A4-9393-4877-87EE-3D8707EE17BE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AE2810-323E-4E3D-99DD-FDBF7B59DB4D}" type="sibTrans" cxnId="{70F775A4-9393-4877-87EE-3D8707EE17BE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FE945E-4A24-47B1-9DD4-7A07F06DC71A}">
      <dgm:prSet/>
      <dgm:spPr>
        <a:solidFill>
          <a:srgbClr val="0070C0"/>
        </a:solidFill>
      </dgm:spPr>
      <dgm:t>
        <a:bodyPr/>
        <a:lstStyle/>
        <a:p>
          <a:r>
            <a:rPr lang="en-AU">
              <a:latin typeface="Arial" panose="020B0604020202020204" pitchFamily="34" charset="0"/>
              <a:cs typeface="Arial" panose="020B0604020202020204" pitchFamily="34" charset="0"/>
            </a:rPr>
            <a:t>Undertakes full maintenance activity repair and reinstate at one time</a:t>
          </a:r>
        </a:p>
      </dgm:t>
    </dgm:pt>
    <dgm:pt modelId="{957F0198-DE2D-48CD-A16B-CC28CC2BB0F9}" type="parTrans" cxnId="{BC57B73E-541D-44A4-93F5-940112F2E754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0FA1E9-5CE5-4E4B-91E9-AF31E8AE20F3}" type="sibTrans" cxnId="{BC57B73E-541D-44A4-93F5-940112F2E754}">
      <dgm:prSet/>
      <dgm:spPr/>
      <dgm:t>
        <a:bodyPr/>
        <a:lstStyle/>
        <a:p>
          <a:endParaRPr lang="en-A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076A9F-A02C-4C09-AC4D-6AC4667EE934}" type="pres">
      <dgm:prSet presAssocID="{993949BE-9CC0-4F56-A729-80A7663AC31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AU"/>
        </a:p>
      </dgm:t>
    </dgm:pt>
    <dgm:pt modelId="{A986D0B5-6AEE-4D94-95B3-D3E225C07B9D}" type="pres">
      <dgm:prSet presAssocID="{F6FD3063-7F61-4021-AC79-A466B4C1329C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n-AU"/>
        </a:p>
      </dgm:t>
    </dgm:pt>
    <dgm:pt modelId="{415A8F74-2DF5-49AE-9BFA-0F4C821A32D1}" type="pres">
      <dgm:prSet presAssocID="{96D895E2-C952-4E3B-AD60-67BADFD27A3A}" presName="Accent1" presStyleCnt="0"/>
      <dgm:spPr/>
    </dgm:pt>
    <dgm:pt modelId="{F3ACA836-45F7-4C2A-BC98-11BFC4ECC138}" type="pres">
      <dgm:prSet presAssocID="{96D895E2-C952-4E3B-AD60-67BADFD27A3A}" presName="Accent" presStyleLbl="bgShp" presStyleIdx="0" presStyleCnt="6"/>
      <dgm:spPr/>
    </dgm:pt>
    <dgm:pt modelId="{3E5B418D-E1E0-4597-9081-CDA1AC71C335}" type="pres">
      <dgm:prSet presAssocID="{96D895E2-C952-4E3B-AD60-67BADFD27A3A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FFB221FA-BD82-442E-B5F1-92AF3782B851}" type="pres">
      <dgm:prSet presAssocID="{68FE9650-0BD2-4322-AF9A-657285B5319B}" presName="Accent2" presStyleCnt="0"/>
      <dgm:spPr/>
    </dgm:pt>
    <dgm:pt modelId="{AE8275A9-FEDE-4503-8DC7-307477A9039E}" type="pres">
      <dgm:prSet presAssocID="{68FE9650-0BD2-4322-AF9A-657285B5319B}" presName="Accent" presStyleLbl="bgShp" presStyleIdx="1" presStyleCnt="6"/>
      <dgm:spPr/>
    </dgm:pt>
    <dgm:pt modelId="{D6627307-AC03-4C44-B1D4-8538267DEE6F}" type="pres">
      <dgm:prSet presAssocID="{68FE9650-0BD2-4322-AF9A-657285B5319B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313748B4-3FC2-43D5-AC12-0BA7713311D7}" type="pres">
      <dgm:prSet presAssocID="{EF574184-0510-4841-B72B-048883568741}" presName="Accent3" presStyleCnt="0"/>
      <dgm:spPr/>
    </dgm:pt>
    <dgm:pt modelId="{3140500C-9045-4D49-88FC-0D27817D79BD}" type="pres">
      <dgm:prSet presAssocID="{EF574184-0510-4841-B72B-048883568741}" presName="Accent" presStyleLbl="bgShp" presStyleIdx="2" presStyleCnt="6"/>
      <dgm:spPr/>
    </dgm:pt>
    <dgm:pt modelId="{5A2DC694-77A2-4AE6-AEC6-CD6B33B0CC98}" type="pres">
      <dgm:prSet presAssocID="{EF574184-0510-4841-B72B-048883568741}" presName="Child3" presStyleLbl="node1" presStyleIdx="2" presStyleCnt="6" custLinFactNeighborX="1826" custLinFactNeighborY="-140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D94281F0-409A-442B-8EDE-8992509566F7}" type="pres">
      <dgm:prSet presAssocID="{CCCFA6BB-177C-4991-B0B2-AE1636F7FE32}" presName="Accent4" presStyleCnt="0"/>
      <dgm:spPr/>
    </dgm:pt>
    <dgm:pt modelId="{19F23971-AF9C-45B7-A429-E6F9B019A8D9}" type="pres">
      <dgm:prSet presAssocID="{CCCFA6BB-177C-4991-B0B2-AE1636F7FE32}" presName="Accent" presStyleLbl="bgShp" presStyleIdx="3" presStyleCnt="6"/>
      <dgm:spPr/>
    </dgm:pt>
    <dgm:pt modelId="{7C9C2A7F-2E30-4378-82CC-950D4201F862}" type="pres">
      <dgm:prSet presAssocID="{CCCFA6BB-177C-4991-B0B2-AE1636F7FE32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28FA1986-E96D-4707-AEED-33171316C23E}" type="pres">
      <dgm:prSet presAssocID="{3DFE945E-4A24-47B1-9DD4-7A07F06DC71A}" presName="Accent5" presStyleCnt="0"/>
      <dgm:spPr/>
    </dgm:pt>
    <dgm:pt modelId="{F3A6B8D4-155B-4A9C-9449-4D27B6C7CE85}" type="pres">
      <dgm:prSet presAssocID="{3DFE945E-4A24-47B1-9DD4-7A07F06DC71A}" presName="Accent" presStyleLbl="bgShp" presStyleIdx="4" presStyleCnt="6"/>
      <dgm:spPr/>
    </dgm:pt>
    <dgm:pt modelId="{2D993449-5945-42FF-98E1-675B1E8C994A}" type="pres">
      <dgm:prSet presAssocID="{3DFE945E-4A24-47B1-9DD4-7A07F06DC71A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1E05AFF3-8E60-42B6-95B3-C367418AA4C7}" type="pres">
      <dgm:prSet presAssocID="{0A21B6FE-E3FE-49CC-98DB-23CB9864A19E}" presName="Accent6" presStyleCnt="0"/>
      <dgm:spPr/>
    </dgm:pt>
    <dgm:pt modelId="{21717939-62B4-4001-A07B-9704BD81429D}" type="pres">
      <dgm:prSet presAssocID="{0A21B6FE-E3FE-49CC-98DB-23CB9864A19E}" presName="Accent" presStyleLbl="bgShp" presStyleIdx="5" presStyleCnt="6"/>
      <dgm:spPr/>
    </dgm:pt>
    <dgm:pt modelId="{53D95980-A2EA-4E23-9DB2-86E6D534E6F2}" type="pres">
      <dgm:prSet presAssocID="{0A21B6FE-E3FE-49CC-98DB-23CB9864A19E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6CFD5CA6-2CC0-4F21-AB2A-9AF10B349CDA}" type="presOf" srcId="{993949BE-9CC0-4F56-A729-80A7663AC313}" destId="{B8076A9F-A02C-4C09-AC4D-6AC4667EE934}" srcOrd="0" destOrd="0" presId="urn:microsoft.com/office/officeart/2011/layout/HexagonRadial"/>
    <dgm:cxn modelId="{BC57B73E-541D-44A4-93F5-940112F2E754}" srcId="{F6FD3063-7F61-4021-AC79-A466B4C1329C}" destId="{3DFE945E-4A24-47B1-9DD4-7A07F06DC71A}" srcOrd="4" destOrd="0" parTransId="{957F0198-DE2D-48CD-A16B-CC28CC2BB0F9}" sibTransId="{B30FA1E9-5CE5-4E4B-91E9-AF31E8AE20F3}"/>
    <dgm:cxn modelId="{69BA329B-C425-4035-ABC8-EE740064E72A}" srcId="{F6FD3063-7F61-4021-AC79-A466B4C1329C}" destId="{CCCFA6BB-177C-4991-B0B2-AE1636F7FE32}" srcOrd="3" destOrd="0" parTransId="{E71460DA-15CD-4876-B0C6-B593FE132ADE}" sibTransId="{0A1E144B-9621-4182-9314-6B8E57DA7EE8}"/>
    <dgm:cxn modelId="{CEBB697B-4102-4DC4-B08B-28267C10D579}" srcId="{993949BE-9CC0-4F56-A729-80A7663AC313}" destId="{F6FD3063-7F61-4021-AC79-A466B4C1329C}" srcOrd="0" destOrd="0" parTransId="{F8E51780-7FEB-45B3-803E-4046BB8C16E0}" sibTransId="{562E68FA-DFA7-48C2-B814-305250CC4DAC}"/>
    <dgm:cxn modelId="{6E8DAC78-2A58-49B4-9ADF-7476B65E69C2}" srcId="{F6FD3063-7F61-4021-AC79-A466B4C1329C}" destId="{96D895E2-C952-4E3B-AD60-67BADFD27A3A}" srcOrd="0" destOrd="0" parTransId="{FA7E7FF4-13B1-4F6E-93FC-732BA29308C8}" sibTransId="{6EEB1664-B7C1-4860-BE6B-90356C8D95F7}"/>
    <dgm:cxn modelId="{70F775A4-9393-4877-87EE-3D8707EE17BE}" srcId="{F6FD3063-7F61-4021-AC79-A466B4C1329C}" destId="{A95DE090-3D7A-4B09-9892-2733CB8F9A54}" srcOrd="6" destOrd="0" parTransId="{84456908-EB54-4EBE-A299-A763CE925AEB}" sibTransId="{84AE2810-323E-4E3D-99DD-FDBF7B59DB4D}"/>
    <dgm:cxn modelId="{245F9F4C-3228-4B64-99C1-EEFA5F7021CD}" srcId="{F6FD3063-7F61-4021-AC79-A466B4C1329C}" destId="{EF574184-0510-4841-B72B-048883568741}" srcOrd="2" destOrd="0" parTransId="{552757D9-3BDD-44EF-91AE-175DDAD560BC}" sibTransId="{ADB71C5C-5906-4A1F-B873-74C20BEE393F}"/>
    <dgm:cxn modelId="{ED2B3C96-638F-42DD-BAEE-55283EFAD0E2}" type="presOf" srcId="{96D895E2-C952-4E3B-AD60-67BADFD27A3A}" destId="{3E5B418D-E1E0-4597-9081-CDA1AC71C335}" srcOrd="0" destOrd="0" presId="urn:microsoft.com/office/officeart/2011/layout/HexagonRadial"/>
    <dgm:cxn modelId="{91FC802F-AC6F-42B9-BBB9-94E43FE2EA94}" type="presOf" srcId="{3DFE945E-4A24-47B1-9DD4-7A07F06DC71A}" destId="{2D993449-5945-42FF-98E1-675B1E8C994A}" srcOrd="0" destOrd="0" presId="urn:microsoft.com/office/officeart/2011/layout/HexagonRadial"/>
    <dgm:cxn modelId="{01E7C310-A648-4544-9B8B-5870D0014E8F}" type="presOf" srcId="{F6FD3063-7F61-4021-AC79-A466B4C1329C}" destId="{A986D0B5-6AEE-4D94-95B3-D3E225C07B9D}" srcOrd="0" destOrd="0" presId="urn:microsoft.com/office/officeart/2011/layout/HexagonRadial"/>
    <dgm:cxn modelId="{8E206D33-FCF3-42DE-BA01-FB247656E3BB}" type="presOf" srcId="{EF574184-0510-4841-B72B-048883568741}" destId="{5A2DC694-77A2-4AE6-AEC6-CD6B33B0CC98}" srcOrd="0" destOrd="0" presId="urn:microsoft.com/office/officeart/2011/layout/HexagonRadial"/>
    <dgm:cxn modelId="{1FD3C1A8-642A-4CD6-9D74-B148F2057636}" type="presOf" srcId="{0A21B6FE-E3FE-49CC-98DB-23CB9864A19E}" destId="{53D95980-A2EA-4E23-9DB2-86E6D534E6F2}" srcOrd="0" destOrd="0" presId="urn:microsoft.com/office/officeart/2011/layout/HexagonRadial"/>
    <dgm:cxn modelId="{2C8C611B-51C9-415C-A59F-AD9D55B22DB2}" type="presOf" srcId="{CCCFA6BB-177C-4991-B0B2-AE1636F7FE32}" destId="{7C9C2A7F-2E30-4378-82CC-950D4201F862}" srcOrd="0" destOrd="0" presId="urn:microsoft.com/office/officeart/2011/layout/HexagonRadial"/>
    <dgm:cxn modelId="{C64195C9-CF5A-4DC3-B944-CBCB7944CA19}" type="presOf" srcId="{68FE9650-0BD2-4322-AF9A-657285B5319B}" destId="{D6627307-AC03-4C44-B1D4-8538267DEE6F}" srcOrd="0" destOrd="0" presId="urn:microsoft.com/office/officeart/2011/layout/HexagonRadial"/>
    <dgm:cxn modelId="{0F4051C5-9541-4481-90AE-AC8A92005402}" srcId="{F6FD3063-7F61-4021-AC79-A466B4C1329C}" destId="{68FE9650-0BD2-4322-AF9A-657285B5319B}" srcOrd="1" destOrd="0" parTransId="{D46CBAA8-54C7-41E2-9F68-4DDB934718F4}" sibTransId="{EA53E55D-A9E9-4EA9-A4C6-60AE822F7EC3}"/>
    <dgm:cxn modelId="{775882D6-AE99-4824-B269-939690C070AD}" srcId="{F6FD3063-7F61-4021-AC79-A466B4C1329C}" destId="{0A21B6FE-E3FE-49CC-98DB-23CB9864A19E}" srcOrd="5" destOrd="0" parTransId="{FC1256B2-DD85-4ACB-8839-8FC91799CF96}" sibTransId="{0691B231-B761-4117-ABA6-056665C7F07C}"/>
    <dgm:cxn modelId="{01D1DBD3-194E-4201-BB33-CD8EAA6802B5}" type="presParOf" srcId="{B8076A9F-A02C-4C09-AC4D-6AC4667EE934}" destId="{A986D0B5-6AEE-4D94-95B3-D3E225C07B9D}" srcOrd="0" destOrd="0" presId="urn:microsoft.com/office/officeart/2011/layout/HexagonRadial"/>
    <dgm:cxn modelId="{49CB313A-FF1B-4224-9294-39DEEEBDE991}" type="presParOf" srcId="{B8076A9F-A02C-4C09-AC4D-6AC4667EE934}" destId="{415A8F74-2DF5-49AE-9BFA-0F4C821A32D1}" srcOrd="1" destOrd="0" presId="urn:microsoft.com/office/officeart/2011/layout/HexagonRadial"/>
    <dgm:cxn modelId="{E1C3C95E-16C4-4C9B-987D-5B4136631C49}" type="presParOf" srcId="{415A8F74-2DF5-49AE-9BFA-0F4C821A32D1}" destId="{F3ACA836-45F7-4C2A-BC98-11BFC4ECC138}" srcOrd="0" destOrd="0" presId="urn:microsoft.com/office/officeart/2011/layout/HexagonRadial"/>
    <dgm:cxn modelId="{DD33B42E-F687-44A4-B74D-64D5C227DB58}" type="presParOf" srcId="{B8076A9F-A02C-4C09-AC4D-6AC4667EE934}" destId="{3E5B418D-E1E0-4597-9081-CDA1AC71C335}" srcOrd="2" destOrd="0" presId="urn:microsoft.com/office/officeart/2011/layout/HexagonRadial"/>
    <dgm:cxn modelId="{BEE6404B-D7BD-4CED-A5FD-BF2E7D9A56FC}" type="presParOf" srcId="{B8076A9F-A02C-4C09-AC4D-6AC4667EE934}" destId="{FFB221FA-BD82-442E-B5F1-92AF3782B851}" srcOrd="3" destOrd="0" presId="urn:microsoft.com/office/officeart/2011/layout/HexagonRadial"/>
    <dgm:cxn modelId="{64AF3AF1-4110-4821-8408-D608B9EB6996}" type="presParOf" srcId="{FFB221FA-BD82-442E-B5F1-92AF3782B851}" destId="{AE8275A9-FEDE-4503-8DC7-307477A9039E}" srcOrd="0" destOrd="0" presId="urn:microsoft.com/office/officeart/2011/layout/HexagonRadial"/>
    <dgm:cxn modelId="{D36E3728-E618-4DB2-8499-1B19C5B7B4DE}" type="presParOf" srcId="{B8076A9F-A02C-4C09-AC4D-6AC4667EE934}" destId="{D6627307-AC03-4C44-B1D4-8538267DEE6F}" srcOrd="4" destOrd="0" presId="urn:microsoft.com/office/officeart/2011/layout/HexagonRadial"/>
    <dgm:cxn modelId="{7F0F8646-1CE6-4DF5-AC75-F6B73634DB07}" type="presParOf" srcId="{B8076A9F-A02C-4C09-AC4D-6AC4667EE934}" destId="{313748B4-3FC2-43D5-AC12-0BA7713311D7}" srcOrd="5" destOrd="0" presId="urn:microsoft.com/office/officeart/2011/layout/HexagonRadial"/>
    <dgm:cxn modelId="{F45B8F9A-8815-4113-98EA-BE744A75100A}" type="presParOf" srcId="{313748B4-3FC2-43D5-AC12-0BA7713311D7}" destId="{3140500C-9045-4D49-88FC-0D27817D79BD}" srcOrd="0" destOrd="0" presId="urn:microsoft.com/office/officeart/2011/layout/HexagonRadial"/>
    <dgm:cxn modelId="{727584F1-51CE-4CC3-AA7D-3B2EE28206FD}" type="presParOf" srcId="{B8076A9F-A02C-4C09-AC4D-6AC4667EE934}" destId="{5A2DC694-77A2-4AE6-AEC6-CD6B33B0CC98}" srcOrd="6" destOrd="0" presId="urn:microsoft.com/office/officeart/2011/layout/HexagonRadial"/>
    <dgm:cxn modelId="{A9F757E9-466E-4976-96B0-1EB06DD23D0D}" type="presParOf" srcId="{B8076A9F-A02C-4C09-AC4D-6AC4667EE934}" destId="{D94281F0-409A-442B-8EDE-8992509566F7}" srcOrd="7" destOrd="0" presId="urn:microsoft.com/office/officeart/2011/layout/HexagonRadial"/>
    <dgm:cxn modelId="{31ADE808-AF38-49FB-8A2C-C99303CB4E88}" type="presParOf" srcId="{D94281F0-409A-442B-8EDE-8992509566F7}" destId="{19F23971-AF9C-45B7-A429-E6F9B019A8D9}" srcOrd="0" destOrd="0" presId="urn:microsoft.com/office/officeart/2011/layout/HexagonRadial"/>
    <dgm:cxn modelId="{D824E35B-C3B3-4F29-89D2-D427B66DB56A}" type="presParOf" srcId="{B8076A9F-A02C-4C09-AC4D-6AC4667EE934}" destId="{7C9C2A7F-2E30-4378-82CC-950D4201F862}" srcOrd="8" destOrd="0" presId="urn:microsoft.com/office/officeart/2011/layout/HexagonRadial"/>
    <dgm:cxn modelId="{2360C74A-E3D5-4525-AF31-E3EB500BE128}" type="presParOf" srcId="{B8076A9F-A02C-4C09-AC4D-6AC4667EE934}" destId="{28FA1986-E96D-4707-AEED-33171316C23E}" srcOrd="9" destOrd="0" presId="urn:microsoft.com/office/officeart/2011/layout/HexagonRadial"/>
    <dgm:cxn modelId="{4C028A90-8B51-4D6F-A8F3-DD99596705DC}" type="presParOf" srcId="{28FA1986-E96D-4707-AEED-33171316C23E}" destId="{F3A6B8D4-155B-4A9C-9449-4D27B6C7CE85}" srcOrd="0" destOrd="0" presId="urn:microsoft.com/office/officeart/2011/layout/HexagonRadial"/>
    <dgm:cxn modelId="{BB594D4D-4BA2-4B23-884A-C83511C48897}" type="presParOf" srcId="{B8076A9F-A02C-4C09-AC4D-6AC4667EE934}" destId="{2D993449-5945-42FF-98E1-675B1E8C994A}" srcOrd="10" destOrd="0" presId="urn:microsoft.com/office/officeart/2011/layout/HexagonRadial"/>
    <dgm:cxn modelId="{FE56A133-455E-4F03-A752-EEC0997313D7}" type="presParOf" srcId="{B8076A9F-A02C-4C09-AC4D-6AC4667EE934}" destId="{1E05AFF3-8E60-42B6-95B3-C367418AA4C7}" srcOrd="11" destOrd="0" presId="urn:microsoft.com/office/officeart/2011/layout/HexagonRadial"/>
    <dgm:cxn modelId="{682BC474-E231-4740-8AFF-1FA6258E7D71}" type="presParOf" srcId="{1E05AFF3-8E60-42B6-95B3-C367418AA4C7}" destId="{21717939-62B4-4001-A07B-9704BD81429D}" srcOrd="0" destOrd="0" presId="urn:microsoft.com/office/officeart/2011/layout/HexagonRadial"/>
    <dgm:cxn modelId="{1BB19101-DA2A-44A6-AC1A-DBEE5B937586}" type="presParOf" srcId="{B8076A9F-A02C-4C09-AC4D-6AC4667EE934}" destId="{53D95980-A2EA-4E23-9DB2-86E6D534E6F2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86D0B5-6AEE-4D94-95B3-D3E225C07B9D}">
      <dsp:nvSpPr>
        <dsp:cNvPr id="0" name=""/>
        <dsp:cNvSpPr/>
      </dsp:nvSpPr>
      <dsp:spPr>
        <a:xfrm>
          <a:off x="3026686" y="1154847"/>
          <a:ext cx="1467861" cy="1269759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800" kern="1200">
              <a:latin typeface="Arial" panose="020B0604020202020204" pitchFamily="34" charset="0"/>
              <a:cs typeface="Arial" panose="020B0604020202020204" pitchFamily="34" charset="0"/>
            </a:rPr>
            <a:t>Water Utility maintains workforce to support process</a:t>
          </a:r>
        </a:p>
      </dsp:txBody>
      <dsp:txXfrm>
        <a:off x="3269931" y="1365264"/>
        <a:ext cx="981371" cy="848925"/>
      </dsp:txXfrm>
    </dsp:sp>
    <dsp:sp modelId="{AE8275A9-FEDE-4503-8DC7-307477A9039E}">
      <dsp:nvSpPr>
        <dsp:cNvPr id="0" name=""/>
        <dsp:cNvSpPr/>
      </dsp:nvSpPr>
      <dsp:spPr>
        <a:xfrm>
          <a:off x="3945849" y="547353"/>
          <a:ext cx="553819" cy="477188"/>
        </a:xfrm>
        <a:prstGeom prst="hexagon">
          <a:avLst>
            <a:gd name="adj" fmla="val 28900"/>
            <a:gd name="vf" fmla="val 11547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5B418D-E1E0-4597-9081-CDA1AC71C335}">
      <dsp:nvSpPr>
        <dsp:cNvPr id="0" name=""/>
        <dsp:cNvSpPr/>
      </dsp:nvSpPr>
      <dsp:spPr>
        <a:xfrm>
          <a:off x="3161897" y="0"/>
          <a:ext cx="1202901" cy="1040651"/>
        </a:xfrm>
        <a:prstGeom prst="hexagon">
          <a:avLst>
            <a:gd name="adj" fmla="val 2857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800" kern="1200">
              <a:latin typeface="Arial" panose="020B0604020202020204" pitchFamily="34" charset="0"/>
              <a:cs typeface="Arial" panose="020B0604020202020204" pitchFamily="34" charset="0"/>
            </a:rPr>
            <a:t>Customer advises of problem</a:t>
          </a:r>
        </a:p>
      </dsp:txBody>
      <dsp:txXfrm>
        <a:off x="3361243" y="172458"/>
        <a:ext cx="804209" cy="695735"/>
      </dsp:txXfrm>
    </dsp:sp>
    <dsp:sp modelId="{3140500C-9045-4D49-88FC-0D27817D79BD}">
      <dsp:nvSpPr>
        <dsp:cNvPr id="0" name=""/>
        <dsp:cNvSpPr/>
      </dsp:nvSpPr>
      <dsp:spPr>
        <a:xfrm>
          <a:off x="4592199" y="1439442"/>
          <a:ext cx="553819" cy="477188"/>
        </a:xfrm>
        <a:prstGeom prst="hexagon">
          <a:avLst>
            <a:gd name="adj" fmla="val 28900"/>
            <a:gd name="vf" fmla="val 11547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627307-AC03-4C44-B1D4-8538267DEE6F}">
      <dsp:nvSpPr>
        <dsp:cNvPr id="0" name=""/>
        <dsp:cNvSpPr/>
      </dsp:nvSpPr>
      <dsp:spPr>
        <a:xfrm>
          <a:off x="4265098" y="640070"/>
          <a:ext cx="1202901" cy="1040651"/>
        </a:xfrm>
        <a:prstGeom prst="hexagon">
          <a:avLst>
            <a:gd name="adj" fmla="val 28570"/>
            <a:gd name="vf" fmla="val 11547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800" kern="1200">
              <a:latin typeface="Arial" panose="020B0604020202020204" pitchFamily="34" charset="0"/>
              <a:cs typeface="Arial" panose="020B0604020202020204" pitchFamily="34" charset="0"/>
            </a:rPr>
            <a:t>Water Utility sends repair crew 24/7</a:t>
          </a:r>
        </a:p>
      </dsp:txBody>
      <dsp:txXfrm>
        <a:off x="4464444" y="812528"/>
        <a:ext cx="804209" cy="695735"/>
      </dsp:txXfrm>
    </dsp:sp>
    <dsp:sp modelId="{19F23971-AF9C-45B7-A429-E6F9B019A8D9}">
      <dsp:nvSpPr>
        <dsp:cNvPr id="0" name=""/>
        <dsp:cNvSpPr/>
      </dsp:nvSpPr>
      <dsp:spPr>
        <a:xfrm>
          <a:off x="4143203" y="2446443"/>
          <a:ext cx="553819" cy="477188"/>
        </a:xfrm>
        <a:prstGeom prst="hexagon">
          <a:avLst>
            <a:gd name="adj" fmla="val 28900"/>
            <a:gd name="vf" fmla="val 11547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2DC694-77A2-4AE6-AEC6-CD6B33B0CC98}">
      <dsp:nvSpPr>
        <dsp:cNvPr id="0" name=""/>
        <dsp:cNvSpPr/>
      </dsp:nvSpPr>
      <dsp:spPr>
        <a:xfrm>
          <a:off x="4265098" y="1898374"/>
          <a:ext cx="1202901" cy="1040651"/>
        </a:xfrm>
        <a:prstGeom prst="hexagon">
          <a:avLst>
            <a:gd name="adj" fmla="val 28570"/>
            <a:gd name="vf" fmla="val 115470"/>
          </a:avLst>
        </a:prstGeom>
        <a:solidFill>
          <a:schemeClr val="accent3">
            <a:hueOff val="-3520049"/>
            <a:satOff val="0"/>
            <a:lumOff val="1223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800" kern="1200">
              <a:latin typeface="Arial" panose="020B0604020202020204" pitchFamily="34" charset="0"/>
              <a:cs typeface="Arial" panose="020B0604020202020204" pitchFamily="34" charset="0"/>
            </a:rPr>
            <a:t>Problem  repaired</a:t>
          </a:r>
        </a:p>
      </dsp:txBody>
      <dsp:txXfrm>
        <a:off x="4464444" y="2070832"/>
        <a:ext cx="804209" cy="695735"/>
      </dsp:txXfrm>
    </dsp:sp>
    <dsp:sp modelId="{F3A6B8D4-155B-4A9C-9449-4D27B6C7CE85}">
      <dsp:nvSpPr>
        <dsp:cNvPr id="0" name=""/>
        <dsp:cNvSpPr/>
      </dsp:nvSpPr>
      <dsp:spPr>
        <a:xfrm>
          <a:off x="3029417" y="2550974"/>
          <a:ext cx="553819" cy="477188"/>
        </a:xfrm>
        <a:prstGeom prst="hexagon">
          <a:avLst>
            <a:gd name="adj" fmla="val 28900"/>
            <a:gd name="vf" fmla="val 11547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C2A7F-2E30-4378-82CC-950D4201F862}">
      <dsp:nvSpPr>
        <dsp:cNvPr id="0" name=""/>
        <dsp:cNvSpPr/>
      </dsp:nvSpPr>
      <dsp:spPr>
        <a:xfrm>
          <a:off x="3161897" y="2539160"/>
          <a:ext cx="1202901" cy="1040651"/>
        </a:xfrm>
        <a:prstGeom prst="hexagon">
          <a:avLst>
            <a:gd name="adj" fmla="val 28570"/>
            <a:gd name="vf" fmla="val 115470"/>
          </a:avLst>
        </a:prstGeom>
        <a:solidFill>
          <a:schemeClr val="accent3">
            <a:hueOff val="-5280073"/>
            <a:satOff val="0"/>
            <a:lumOff val="183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800" kern="1200">
              <a:latin typeface="Arial" panose="020B0604020202020204" pitchFamily="34" charset="0"/>
              <a:cs typeface="Arial" panose="020B0604020202020204" pitchFamily="34" charset="0"/>
            </a:rPr>
            <a:t>Immediate area cleaned up</a:t>
          </a:r>
        </a:p>
      </dsp:txBody>
      <dsp:txXfrm>
        <a:off x="3361243" y="2711618"/>
        <a:ext cx="804209" cy="695735"/>
      </dsp:txXfrm>
    </dsp:sp>
    <dsp:sp modelId="{21717939-62B4-4001-A07B-9704BD81429D}">
      <dsp:nvSpPr>
        <dsp:cNvPr id="0" name=""/>
        <dsp:cNvSpPr/>
      </dsp:nvSpPr>
      <dsp:spPr>
        <a:xfrm>
          <a:off x="2372482" y="1659242"/>
          <a:ext cx="553819" cy="477188"/>
        </a:xfrm>
        <a:prstGeom prst="hexagon">
          <a:avLst>
            <a:gd name="adj" fmla="val 28900"/>
            <a:gd name="vf" fmla="val 11547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993449-5945-42FF-98E1-675B1E8C994A}">
      <dsp:nvSpPr>
        <dsp:cNvPr id="0" name=""/>
        <dsp:cNvSpPr/>
      </dsp:nvSpPr>
      <dsp:spPr>
        <a:xfrm>
          <a:off x="2053575" y="1899090"/>
          <a:ext cx="1202901" cy="1040651"/>
        </a:xfrm>
        <a:prstGeom prst="hexagon">
          <a:avLst>
            <a:gd name="adj" fmla="val 28570"/>
            <a:gd name="vf" fmla="val 115470"/>
          </a:avLst>
        </a:prstGeom>
        <a:solidFill>
          <a:srgbClr val="89A9D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800" kern="1200">
              <a:latin typeface="Arial" panose="020B0604020202020204" pitchFamily="34" charset="0"/>
              <a:cs typeface="Arial" panose="020B0604020202020204" pitchFamily="34" charset="0"/>
            </a:rPr>
            <a:t>Road/Area  Reinstated immediate area cleaned up</a:t>
          </a:r>
        </a:p>
      </dsp:txBody>
      <dsp:txXfrm>
        <a:off x="2252921" y="2071548"/>
        <a:ext cx="804209" cy="695735"/>
      </dsp:txXfrm>
    </dsp:sp>
    <dsp:sp modelId="{53D95980-A2EA-4E23-9DB2-86E6D534E6F2}">
      <dsp:nvSpPr>
        <dsp:cNvPr id="0" name=""/>
        <dsp:cNvSpPr/>
      </dsp:nvSpPr>
      <dsp:spPr>
        <a:xfrm>
          <a:off x="2053575" y="638638"/>
          <a:ext cx="1202901" cy="1040651"/>
        </a:xfrm>
        <a:prstGeom prst="hexagon">
          <a:avLst>
            <a:gd name="adj" fmla="val 28570"/>
            <a:gd name="vf" fmla="val 11547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800" kern="1200" dirty="0">
              <a:latin typeface="Arial" panose="020B0604020202020204" pitchFamily="34" charset="0"/>
              <a:cs typeface="Arial" panose="020B0604020202020204" pitchFamily="34" charset="0"/>
            </a:rPr>
            <a:t>Regulator monitors performance parameters and reports to Government</a:t>
          </a:r>
        </a:p>
      </dsp:txBody>
      <dsp:txXfrm>
        <a:off x="2252921" y="811096"/>
        <a:ext cx="804209" cy="6957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86D0B5-6AEE-4D94-95B3-D3E225C07B9D}">
      <dsp:nvSpPr>
        <dsp:cNvPr id="0" name=""/>
        <dsp:cNvSpPr/>
      </dsp:nvSpPr>
      <dsp:spPr>
        <a:xfrm>
          <a:off x="2653302" y="1742233"/>
          <a:ext cx="2214454" cy="1915592"/>
        </a:xfrm>
        <a:prstGeom prst="hexagon">
          <a:avLst>
            <a:gd name="adj" fmla="val 2857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>
              <a:latin typeface="Arial" panose="020B0604020202020204" pitchFamily="34" charset="0"/>
              <a:cs typeface="Arial" panose="020B0604020202020204" pitchFamily="34" charset="0"/>
            </a:rPr>
            <a:t>Water Utility develops improved techniques to further reduce the reactive element of its operation</a:t>
          </a:r>
        </a:p>
      </dsp:txBody>
      <dsp:txXfrm>
        <a:off x="3020268" y="2059673"/>
        <a:ext cx="1480522" cy="1280712"/>
      </dsp:txXfrm>
    </dsp:sp>
    <dsp:sp modelId="{AE8275A9-FEDE-4503-8DC7-307477A9039E}">
      <dsp:nvSpPr>
        <dsp:cNvPr id="0" name=""/>
        <dsp:cNvSpPr/>
      </dsp:nvSpPr>
      <dsp:spPr>
        <a:xfrm>
          <a:off x="4039976" y="825751"/>
          <a:ext cx="835507" cy="719899"/>
        </a:xfrm>
        <a:prstGeom prst="hexagon">
          <a:avLst>
            <a:gd name="adj" fmla="val 28900"/>
            <a:gd name="vf" fmla="val 11547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5B418D-E1E0-4597-9081-CDA1AC71C335}">
      <dsp:nvSpPr>
        <dsp:cNvPr id="0" name=""/>
        <dsp:cNvSpPr/>
      </dsp:nvSpPr>
      <dsp:spPr>
        <a:xfrm>
          <a:off x="2857285" y="0"/>
          <a:ext cx="1814729" cy="1569954"/>
        </a:xfrm>
        <a:prstGeom prst="hexagon">
          <a:avLst>
            <a:gd name="adj" fmla="val 28570"/>
            <a:gd name="vf" fmla="val 11547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>
              <a:latin typeface="Arial" panose="020B0604020202020204" pitchFamily="34" charset="0"/>
              <a:cs typeface="Arial" panose="020B0604020202020204" pitchFamily="34" charset="0"/>
            </a:rPr>
            <a:t>Customer advised  of repair </a:t>
          </a:r>
        </a:p>
      </dsp:txBody>
      <dsp:txXfrm>
        <a:off x="3158024" y="260175"/>
        <a:ext cx="1213251" cy="1049604"/>
      </dsp:txXfrm>
    </dsp:sp>
    <dsp:sp modelId="{3140500C-9045-4D49-88FC-0D27817D79BD}">
      <dsp:nvSpPr>
        <dsp:cNvPr id="0" name=""/>
        <dsp:cNvSpPr/>
      </dsp:nvSpPr>
      <dsp:spPr>
        <a:xfrm>
          <a:off x="5015078" y="2171581"/>
          <a:ext cx="835507" cy="719899"/>
        </a:xfrm>
        <a:prstGeom prst="hexagon">
          <a:avLst>
            <a:gd name="adj" fmla="val 28900"/>
            <a:gd name="vf" fmla="val 11547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627307-AC03-4C44-B1D4-8538267DEE6F}">
      <dsp:nvSpPr>
        <dsp:cNvPr id="0" name=""/>
        <dsp:cNvSpPr/>
      </dsp:nvSpPr>
      <dsp:spPr>
        <a:xfrm>
          <a:off x="4521603" y="965627"/>
          <a:ext cx="1814729" cy="1569954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>
              <a:latin typeface="Arial" panose="020B0604020202020204" pitchFamily="34" charset="0"/>
              <a:cs typeface="Arial" panose="020B0604020202020204" pitchFamily="34" charset="0"/>
            </a:rPr>
            <a:t>Water Utility monitors network extensively</a:t>
          </a:r>
        </a:p>
      </dsp:txBody>
      <dsp:txXfrm>
        <a:off x="4822342" y="1225802"/>
        <a:ext cx="1213251" cy="1049604"/>
      </dsp:txXfrm>
    </dsp:sp>
    <dsp:sp modelId="{19F23971-AF9C-45B7-A429-E6F9B019A8D9}">
      <dsp:nvSpPr>
        <dsp:cNvPr id="0" name=""/>
        <dsp:cNvSpPr/>
      </dsp:nvSpPr>
      <dsp:spPr>
        <a:xfrm>
          <a:off x="4337709" y="3690770"/>
          <a:ext cx="835507" cy="719899"/>
        </a:xfrm>
        <a:prstGeom prst="hexagon">
          <a:avLst>
            <a:gd name="adj" fmla="val 28900"/>
            <a:gd name="vf" fmla="val 11547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2DC694-77A2-4AE6-AEC6-CD6B33B0CC98}">
      <dsp:nvSpPr>
        <dsp:cNvPr id="0" name=""/>
        <dsp:cNvSpPr/>
      </dsp:nvSpPr>
      <dsp:spPr>
        <a:xfrm>
          <a:off x="4554740" y="2841848"/>
          <a:ext cx="1814729" cy="1569954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hueOff val="8529250"/>
            <a:satOff val="-37768"/>
            <a:lumOff val="1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>
              <a:latin typeface="Arial" panose="020B0604020202020204" pitchFamily="34" charset="0"/>
              <a:cs typeface="Arial" panose="020B0604020202020204" pitchFamily="34" charset="0"/>
            </a:rPr>
            <a:t>Water Utility identifies/ investigates potential problems </a:t>
          </a:r>
        </a:p>
      </dsp:txBody>
      <dsp:txXfrm>
        <a:off x="4855479" y="3102023"/>
        <a:ext cx="1213251" cy="1049604"/>
      </dsp:txXfrm>
    </dsp:sp>
    <dsp:sp modelId="{F3A6B8D4-155B-4A9C-9449-4D27B6C7CE85}">
      <dsp:nvSpPr>
        <dsp:cNvPr id="0" name=""/>
        <dsp:cNvSpPr/>
      </dsp:nvSpPr>
      <dsp:spPr>
        <a:xfrm>
          <a:off x="2657423" y="3848467"/>
          <a:ext cx="835507" cy="719899"/>
        </a:xfrm>
        <a:prstGeom prst="hexagon">
          <a:avLst>
            <a:gd name="adj" fmla="val 28900"/>
            <a:gd name="vf" fmla="val 11547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C2A7F-2E30-4378-82CC-950D4201F862}">
      <dsp:nvSpPr>
        <dsp:cNvPr id="0" name=""/>
        <dsp:cNvSpPr/>
      </dsp:nvSpPr>
      <dsp:spPr>
        <a:xfrm>
          <a:off x="2857285" y="3830645"/>
          <a:ext cx="1814729" cy="1569954"/>
        </a:xfrm>
        <a:prstGeom prst="hexagon">
          <a:avLst>
            <a:gd name="adj" fmla="val 28570"/>
            <a:gd name="vf" fmla="val 11547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>
              <a:latin typeface="Arial" panose="020B0604020202020204" pitchFamily="34" charset="0"/>
              <a:cs typeface="Arial" panose="020B0604020202020204" pitchFamily="34" charset="0"/>
            </a:rPr>
            <a:t>Plans maintenance activity to repair replace  all at the one time  to minimise impact</a:t>
          </a:r>
        </a:p>
      </dsp:txBody>
      <dsp:txXfrm>
        <a:off x="3158024" y="4090820"/>
        <a:ext cx="1213251" cy="1049604"/>
      </dsp:txXfrm>
    </dsp:sp>
    <dsp:sp modelId="{21717939-62B4-4001-A07B-9704BD81429D}">
      <dsp:nvSpPr>
        <dsp:cNvPr id="0" name=""/>
        <dsp:cNvSpPr/>
      </dsp:nvSpPr>
      <dsp:spPr>
        <a:xfrm>
          <a:off x="1666353" y="2503178"/>
          <a:ext cx="835507" cy="719899"/>
        </a:xfrm>
        <a:prstGeom prst="hexagon">
          <a:avLst>
            <a:gd name="adj" fmla="val 28900"/>
            <a:gd name="vf" fmla="val 11547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993449-5945-42FF-98E1-675B1E8C994A}">
      <dsp:nvSpPr>
        <dsp:cNvPr id="0" name=""/>
        <dsp:cNvSpPr/>
      </dsp:nvSpPr>
      <dsp:spPr>
        <a:xfrm>
          <a:off x="1185241" y="2865018"/>
          <a:ext cx="1814729" cy="1569954"/>
        </a:xfrm>
        <a:prstGeom prst="hexagon">
          <a:avLst>
            <a:gd name="adj" fmla="val 28570"/>
            <a:gd name="vf" fmla="val 11547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>
              <a:latin typeface="Arial" panose="020B0604020202020204" pitchFamily="34" charset="0"/>
              <a:cs typeface="Arial" panose="020B0604020202020204" pitchFamily="34" charset="0"/>
            </a:rPr>
            <a:t>Undertakes full maintenance activity repair and reinstate at one time</a:t>
          </a:r>
        </a:p>
      </dsp:txBody>
      <dsp:txXfrm>
        <a:off x="1485980" y="3125193"/>
        <a:ext cx="1213251" cy="1049604"/>
      </dsp:txXfrm>
    </dsp:sp>
    <dsp:sp modelId="{53D95980-A2EA-4E23-9DB2-86E6D534E6F2}">
      <dsp:nvSpPr>
        <dsp:cNvPr id="0" name=""/>
        <dsp:cNvSpPr/>
      </dsp:nvSpPr>
      <dsp:spPr>
        <a:xfrm>
          <a:off x="1185241" y="963467"/>
          <a:ext cx="1814729" cy="1569954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>
              <a:latin typeface="Arial" panose="020B0604020202020204" pitchFamily="34" charset="0"/>
              <a:cs typeface="Arial" panose="020B0604020202020204" pitchFamily="34" charset="0"/>
            </a:rPr>
            <a:t>Regulator has to change monitoring  process to being proactive  supporting further instrumentation</a:t>
          </a:r>
        </a:p>
      </dsp:txBody>
      <dsp:txXfrm>
        <a:off x="1485980" y="1223642"/>
        <a:ext cx="1213251" cy="10496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96E9-0206-4835-B2B3-50A3779C375D}" type="datetimeFigureOut">
              <a:rPr lang="en-AU" smtClean="0"/>
              <a:t>11/09/2015</a:t>
            </a:fld>
            <a:endParaRPr lang="en-A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AU" dirty="0" smtClean="0"/>
              <a:t>Maple &amp; Associates</a:t>
            </a:r>
            <a:endParaRPr lang="en-AU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910B1-14DD-4214-B83A-35B5A04DE58D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96E9-0206-4835-B2B3-50A3779C375D}" type="datetimeFigureOut">
              <a:rPr lang="en-AU" smtClean="0"/>
              <a:t>11/09/2015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910B1-14DD-4214-B83A-35B5A04DE58D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96E9-0206-4835-B2B3-50A3779C375D}" type="datetimeFigureOut">
              <a:rPr lang="en-AU" smtClean="0"/>
              <a:t>11/09/2015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910B1-14DD-4214-B83A-35B5A04DE58D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96E9-0206-4835-B2B3-50A3779C375D}" type="datetimeFigureOut">
              <a:rPr lang="en-AU" smtClean="0"/>
              <a:t>11/09/2015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910B1-14DD-4214-B83A-35B5A04DE58D}" type="slidenum">
              <a:rPr lang="en-AU" smtClean="0"/>
              <a:t>‹#›</a:t>
            </a:fld>
            <a:endParaRPr lang="en-A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96E9-0206-4835-B2B3-50A3779C375D}" type="datetimeFigureOut">
              <a:rPr lang="en-AU" smtClean="0"/>
              <a:t>11/09/2015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910B1-14DD-4214-B83A-35B5A04DE58D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96E9-0206-4835-B2B3-50A3779C375D}" type="datetimeFigureOut">
              <a:rPr lang="en-AU" smtClean="0"/>
              <a:t>11/09/2015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910B1-14DD-4214-B83A-35B5A04DE58D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96E9-0206-4835-B2B3-50A3779C375D}" type="datetimeFigureOut">
              <a:rPr lang="en-AU" smtClean="0"/>
              <a:t>11/09/2015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910B1-14DD-4214-B83A-35B5A04DE58D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96E9-0206-4835-B2B3-50A3779C375D}" type="datetimeFigureOut">
              <a:rPr lang="en-AU" smtClean="0"/>
              <a:t>11/09/2015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A910B1-14DD-4214-B83A-35B5A04DE58D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96E9-0206-4835-B2B3-50A3779C375D}" type="datetimeFigureOut">
              <a:rPr lang="en-AU" smtClean="0"/>
              <a:t>11/09/2015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910B1-14DD-4214-B83A-35B5A04DE58D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96E9-0206-4835-B2B3-50A3779C375D}" type="datetimeFigureOut">
              <a:rPr lang="en-AU" smtClean="0"/>
              <a:t>11/09/2015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910B1-14DD-4214-B83A-35B5A04DE58D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96E9-0206-4835-B2B3-50A3779C375D}" type="datetimeFigureOut">
              <a:rPr lang="en-AU" smtClean="0"/>
              <a:t>11/09/2015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910B1-14DD-4214-B83A-35B5A04DE58D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1D096E9-0206-4835-B2B3-50A3779C375D}" type="datetimeFigureOut">
              <a:rPr lang="en-AU" smtClean="0"/>
              <a:t>11/09/2015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E4A910B1-14DD-4214-B83A-35B5A04DE58D}" type="slidenum">
              <a:rPr lang="en-AU" smtClean="0"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 smtClean="0"/>
              <a:t>Operations &amp; Maintenance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 smtClean="0"/>
              <a:t>The Next Paradigm</a:t>
            </a:r>
            <a:endParaRPr lang="en-AU" dirty="0"/>
          </a:p>
        </p:txBody>
      </p:sp>
      <p:pic>
        <p:nvPicPr>
          <p:cNvPr id="3074" name="Picture 2" descr="C:\Users\David Maple\Pictures\cropped-cropped-red-maple-tree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94148" cy="76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762003"/>
            <a:ext cx="15941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Maple &amp; Associates</a:t>
            </a:r>
            <a:endParaRPr lang="en-AU" sz="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72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106681"/>
            <a:ext cx="7520940" cy="548640"/>
          </a:xfrm>
        </p:spPr>
        <p:txBody>
          <a:bodyPr/>
          <a:lstStyle/>
          <a:p>
            <a:pPr algn="ctr"/>
            <a:r>
              <a:rPr lang="en-AU" sz="1800" b="1" dirty="0" smtClean="0"/>
              <a:t>Background - Water Industry </a:t>
            </a:r>
            <a:endParaRPr lang="en-AU" sz="1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7074" y="1340768"/>
            <a:ext cx="7546826" cy="3339709"/>
          </a:xfrm>
        </p:spPr>
        <p:txBody>
          <a:bodyPr/>
          <a:lstStyle/>
          <a:p>
            <a:r>
              <a:rPr lang="en-AU" dirty="0" smtClean="0"/>
              <a:t>Basic Elements</a:t>
            </a:r>
          </a:p>
          <a:p>
            <a:endParaRPr lang="en-AU" dirty="0"/>
          </a:p>
          <a:p>
            <a:pPr>
              <a:buFont typeface="Arial" panose="020B0604020202020204" pitchFamily="34" charset="0"/>
              <a:buChar char="•"/>
            </a:pPr>
            <a:r>
              <a:rPr lang="en-AU" dirty="0" smtClean="0"/>
              <a:t>Customer lead information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 smtClean="0"/>
              <a:t>Repairs relatively low cost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 smtClean="0"/>
              <a:t>High cost of compliance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 smtClean="0"/>
              <a:t>High cost of traffi</a:t>
            </a:r>
            <a:r>
              <a:rPr lang="en-AU" dirty="0" smtClean="0"/>
              <a:t>c and pedestrian management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 smtClean="0"/>
              <a:t>Late information leads to higher damage levels and re-instatement costs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 smtClean="0"/>
              <a:t>No consideration for impact on other public use – roads, rail, bus disruptions</a:t>
            </a:r>
          </a:p>
          <a:p>
            <a:pPr>
              <a:buFont typeface="Arial" panose="020B0604020202020204" pitchFamily="34" charset="0"/>
              <a:buChar char="•"/>
            </a:pPr>
            <a:endParaRPr lang="en-AU" dirty="0" smtClean="0"/>
          </a:p>
          <a:p>
            <a:pPr>
              <a:buFont typeface="Arial" panose="020B0604020202020204" pitchFamily="34" charset="0"/>
              <a:buChar char="•"/>
            </a:pPr>
            <a:endParaRPr lang="en-AU" dirty="0"/>
          </a:p>
        </p:txBody>
      </p:sp>
      <p:pic>
        <p:nvPicPr>
          <p:cNvPr id="4" name="Picture 2" descr="C:\Users\David Maple\Pictures\cropped-cropped-red-maple-tree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94148" cy="76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762003"/>
            <a:ext cx="15941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Maple &amp; Associates</a:t>
            </a:r>
            <a:endParaRPr lang="en-AU" sz="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90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106681"/>
            <a:ext cx="7520940" cy="548640"/>
          </a:xfrm>
        </p:spPr>
        <p:txBody>
          <a:bodyPr/>
          <a:lstStyle/>
          <a:p>
            <a:pPr algn="ctr"/>
            <a:r>
              <a:rPr lang="en-AU" sz="1800" b="1" dirty="0" smtClean="0"/>
              <a:t>Current Practice</a:t>
            </a:r>
            <a:endParaRPr lang="en-AU" sz="1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7074" y="1484784"/>
            <a:ext cx="7546826" cy="3195693"/>
          </a:xfrm>
        </p:spPr>
        <p:txBody>
          <a:bodyPr/>
          <a:lstStyle/>
          <a:p>
            <a:r>
              <a:rPr lang="en-AU" dirty="0" smtClean="0"/>
              <a:t>Long Term Process</a:t>
            </a:r>
            <a:endParaRPr lang="en-AU" dirty="0" smtClean="0"/>
          </a:p>
          <a:p>
            <a:endParaRPr lang="en-AU" dirty="0"/>
          </a:p>
          <a:p>
            <a:pPr>
              <a:buFont typeface="Arial" panose="020B0604020202020204" pitchFamily="34" charset="0"/>
              <a:buChar char="•"/>
            </a:pPr>
            <a:r>
              <a:rPr lang="en-AU" dirty="0" smtClean="0"/>
              <a:t>Operational costs are based around at least 20 year old practices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 smtClean="0"/>
              <a:t>Primarily reactive in nature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 smtClean="0"/>
              <a:t>Potential high risk to both operational staff and public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 smtClean="0"/>
              <a:t>No consideration for the change in demographics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 smtClean="0"/>
              <a:t>Government Regulations drive the current  behaviour </a:t>
            </a:r>
          </a:p>
          <a:p>
            <a:pPr>
              <a:buFont typeface="Arial" panose="020B0604020202020204" pitchFamily="34" charset="0"/>
              <a:buChar char="•"/>
            </a:pPr>
            <a:endParaRPr lang="en-AU" dirty="0" smtClean="0"/>
          </a:p>
          <a:p>
            <a:pPr>
              <a:buFont typeface="Arial" panose="020B0604020202020204" pitchFamily="34" charset="0"/>
              <a:buChar char="•"/>
            </a:pPr>
            <a:endParaRPr lang="en-AU" dirty="0" smtClean="0"/>
          </a:p>
          <a:p>
            <a:endParaRPr lang="en-AU" dirty="0"/>
          </a:p>
        </p:txBody>
      </p:sp>
      <p:pic>
        <p:nvPicPr>
          <p:cNvPr id="4" name="Picture 2" descr="C:\Users\David Maple\Pictures\cropped-cropped-red-maple-tree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94148" cy="76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762003"/>
            <a:ext cx="15941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Maple &amp; Associates</a:t>
            </a:r>
            <a:endParaRPr lang="en-AU" sz="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570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704" y="106681"/>
            <a:ext cx="7016884" cy="548640"/>
          </a:xfrm>
        </p:spPr>
        <p:txBody>
          <a:bodyPr>
            <a:normAutofit fontScale="90000"/>
          </a:bodyPr>
          <a:lstStyle/>
          <a:p>
            <a:r>
              <a:rPr lang="en-AU" sz="1800" b="1" dirty="0"/>
              <a:t>Operations and </a:t>
            </a:r>
            <a:r>
              <a:rPr lang="en-AU" sz="1800" b="1" dirty="0" smtClean="0"/>
              <a:t>Maintenance  The current practice</a:t>
            </a:r>
            <a:r>
              <a:rPr lang="en-AU" sz="1800" dirty="0"/>
              <a:t/>
            </a:r>
            <a:br>
              <a:rPr lang="en-AU" sz="1800" dirty="0"/>
            </a:br>
            <a:endParaRPr lang="en-AU" sz="1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9163195"/>
              </p:ext>
            </p:extLst>
          </p:nvPr>
        </p:nvGraphicFramePr>
        <p:xfrm>
          <a:off x="797074" y="1124744"/>
          <a:ext cx="7521575" cy="3579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262753" y="1484784"/>
            <a:ext cx="2652395" cy="31559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n-GB" sz="1200" b="1" i="1" dirty="0">
                <a:solidFill>
                  <a:srgbClr val="000000"/>
                </a:solidFill>
                <a:effectLst/>
                <a:latin typeface="Arial"/>
                <a:ea typeface="Times New Roman"/>
                <a:cs typeface="Angsana New"/>
              </a:rPr>
              <a:t>Customer instigates the process</a:t>
            </a:r>
            <a:endParaRPr lang="en-AU" sz="1200" dirty="0">
              <a:solidFill>
                <a:srgbClr val="000000"/>
              </a:solidFill>
              <a:effectLst/>
              <a:latin typeface="Times New Roman"/>
              <a:ea typeface="Times New Roman"/>
              <a:cs typeface="Angsana New"/>
            </a:endParaRPr>
          </a:p>
        </p:txBody>
      </p:sp>
      <p:pic>
        <p:nvPicPr>
          <p:cNvPr id="6" name="Picture 2" descr="C:\Users\David Maple\Pictures\cropped-cropped-red-maple-tree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94148" cy="76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762003"/>
            <a:ext cx="15941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Maple &amp; Associates</a:t>
            </a:r>
            <a:endParaRPr lang="en-AU" sz="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57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106681"/>
            <a:ext cx="6710057" cy="548640"/>
          </a:xfrm>
        </p:spPr>
        <p:txBody>
          <a:bodyPr/>
          <a:lstStyle/>
          <a:p>
            <a:r>
              <a:rPr lang="en-AU" sz="1800" b="1" dirty="0" smtClean="0"/>
              <a:t>Operational technology</a:t>
            </a:r>
            <a:endParaRPr lang="en-AU" sz="1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412776"/>
            <a:ext cx="7660332" cy="3267701"/>
          </a:xfrm>
        </p:spPr>
        <p:txBody>
          <a:bodyPr/>
          <a:lstStyle/>
          <a:p>
            <a:r>
              <a:rPr lang="en-AU" dirty="0" smtClean="0"/>
              <a:t>System Development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 smtClean="0"/>
              <a:t>Systems and process that enable early warning systems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 smtClean="0"/>
              <a:t>Proper work force management is enabled to focus activity outside critical times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 smtClean="0"/>
              <a:t>Planned maintenance activity to become fully integrated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 smtClean="0"/>
              <a:t>Major improvements in environmental issues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 smtClean="0"/>
              <a:t>Major planning processes with commercial businesses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 smtClean="0"/>
              <a:t>Better supply management with Schools, hospitals, child care centres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 smtClean="0"/>
              <a:t>Greatly improve the water utility image</a:t>
            </a:r>
            <a:endParaRPr lang="en-AU" dirty="0" smtClean="0"/>
          </a:p>
          <a:p>
            <a:pPr>
              <a:buFont typeface="Arial" panose="020B0604020202020204" pitchFamily="34" charset="0"/>
              <a:buChar char="•"/>
            </a:pPr>
            <a:endParaRPr lang="en-AU" dirty="0"/>
          </a:p>
        </p:txBody>
      </p:sp>
      <p:pic>
        <p:nvPicPr>
          <p:cNvPr id="4" name="Picture 2" descr="C:\Users\David Maple\Pictures\cropped-cropped-red-maple-tree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94148" cy="76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762003"/>
            <a:ext cx="15941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Maple &amp; Associates</a:t>
            </a:r>
            <a:endParaRPr lang="en-AU" sz="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96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106681"/>
            <a:ext cx="7520940" cy="548640"/>
          </a:xfrm>
        </p:spPr>
        <p:txBody>
          <a:bodyPr/>
          <a:lstStyle/>
          <a:p>
            <a:pPr algn="ctr"/>
            <a:r>
              <a:rPr lang="en-AU" sz="1800" b="1" dirty="0" smtClean="0"/>
              <a:t>Role of technology</a:t>
            </a:r>
            <a:endParaRPr lang="en-AU" sz="1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 smtClean="0"/>
          </a:p>
          <a:p>
            <a:r>
              <a:rPr lang="en-AU" dirty="0" smtClean="0"/>
              <a:t>Backbone of next paradigm</a:t>
            </a:r>
          </a:p>
          <a:p>
            <a:endParaRPr lang="en-AU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AU" dirty="0" smtClean="0"/>
              <a:t>Effective SCADA system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 smtClean="0"/>
              <a:t>Highly developed instrumentation of the water, sewer, recycled water networks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 smtClean="0"/>
              <a:t>Major new low cost communication wireless devices that link the SCADA system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 smtClean="0"/>
              <a:t>Major improvement of system analysis tools to read, interpret information and create early network warning systems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 smtClean="0"/>
              <a:t>Continuing development of on line direct measuring devices</a:t>
            </a:r>
          </a:p>
          <a:p>
            <a:pPr>
              <a:buFont typeface="Arial" panose="020B0604020202020204" pitchFamily="34" charset="0"/>
              <a:buChar char="•"/>
            </a:pPr>
            <a:endParaRPr lang="en-AU" dirty="0"/>
          </a:p>
        </p:txBody>
      </p:sp>
      <p:pic>
        <p:nvPicPr>
          <p:cNvPr id="4" name="Picture 2" descr="C:\Users\David Maple\Pictures\cropped-cropped-red-maple-tree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94148" cy="76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762003"/>
            <a:ext cx="15941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Maple &amp; Associates</a:t>
            </a:r>
            <a:endParaRPr lang="en-AU" sz="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56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3060" y="106681"/>
            <a:ext cx="7520940" cy="548640"/>
          </a:xfrm>
        </p:spPr>
        <p:txBody>
          <a:bodyPr/>
          <a:lstStyle/>
          <a:p>
            <a:pPr algn="ctr"/>
            <a:r>
              <a:rPr lang="en-AU" sz="1800" b="1" dirty="0" smtClean="0"/>
              <a:t>Water, sewer, recycled water, storm water Networks</a:t>
            </a:r>
            <a:endParaRPr lang="en-AU" sz="1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AU" dirty="0" smtClean="0"/>
          </a:p>
          <a:p>
            <a:r>
              <a:rPr lang="en-AU" dirty="0" smtClean="0"/>
              <a:t>Applying the Concepts</a:t>
            </a:r>
          </a:p>
          <a:p>
            <a:endParaRPr lang="en-AU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AU" dirty="0" smtClean="0"/>
              <a:t>Deployment of extensive range of instrumentation devic</a:t>
            </a:r>
            <a:r>
              <a:rPr lang="en-AU" dirty="0" smtClean="0"/>
              <a:t>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 smtClean="0"/>
              <a:t>Include, pressure, temperature, flows, </a:t>
            </a:r>
            <a:r>
              <a:rPr lang="en-AU" dirty="0" err="1" smtClean="0"/>
              <a:t>cctv</a:t>
            </a:r>
            <a:r>
              <a:rPr lang="en-AU" dirty="0" smtClean="0"/>
              <a:t>, chlorine levels other water quality information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/>
              <a:t>Deployment of extensive range of </a:t>
            </a:r>
            <a:r>
              <a:rPr lang="en-AU" dirty="0" smtClean="0"/>
              <a:t>communication devices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 smtClean="0"/>
              <a:t>Intelligent systems to interpret activity in the networks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 smtClean="0"/>
              <a:t>Commencement of a on line critical control centre with full visibility screens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 smtClean="0"/>
              <a:t>Review regulator requirements and measures </a:t>
            </a:r>
          </a:p>
          <a:p>
            <a:pPr>
              <a:buFont typeface="Arial" panose="020B0604020202020204" pitchFamily="34" charset="0"/>
              <a:buChar char="•"/>
            </a:pPr>
            <a:endParaRPr lang="en-AU" dirty="0" smtClean="0"/>
          </a:p>
          <a:p>
            <a:pPr>
              <a:buFont typeface="Arial" panose="020B0604020202020204" pitchFamily="34" charset="0"/>
              <a:buChar char="•"/>
            </a:pPr>
            <a:endParaRPr lang="en-AU" dirty="0" smtClean="0"/>
          </a:p>
          <a:p>
            <a:pPr>
              <a:buFont typeface="Arial" panose="020B0604020202020204" pitchFamily="34" charset="0"/>
              <a:buChar char="•"/>
            </a:pPr>
            <a:endParaRPr lang="en-AU" dirty="0"/>
          </a:p>
        </p:txBody>
      </p:sp>
      <p:pic>
        <p:nvPicPr>
          <p:cNvPr id="4" name="Picture 2" descr="C:\Users\David Maple\Pictures\cropped-cropped-red-maple-tree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94148" cy="76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762003"/>
            <a:ext cx="15941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Maple &amp; Associates</a:t>
            </a:r>
            <a:endParaRPr lang="en-AU" sz="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4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4148" y="213363"/>
            <a:ext cx="7452320" cy="548640"/>
          </a:xfrm>
        </p:spPr>
        <p:txBody>
          <a:bodyPr>
            <a:normAutofit fontScale="90000"/>
          </a:bodyPr>
          <a:lstStyle/>
          <a:p>
            <a:pPr algn="ctr"/>
            <a:r>
              <a:rPr lang="en-AU" sz="1800" b="1" dirty="0"/>
              <a:t>The Future of Operations and Maintenance within the </a:t>
            </a:r>
            <a:r>
              <a:rPr lang="en-AU" sz="1800" b="1" dirty="0" smtClean="0"/>
              <a:t/>
            </a:r>
            <a:br>
              <a:rPr lang="en-AU" sz="1800" b="1" dirty="0" smtClean="0"/>
            </a:br>
            <a:r>
              <a:rPr lang="en-AU" sz="1800" b="1" dirty="0" smtClean="0"/>
              <a:t>Water </a:t>
            </a:r>
            <a:r>
              <a:rPr lang="en-AU" sz="1800" b="1" dirty="0"/>
              <a:t>Industry</a:t>
            </a:r>
            <a:r>
              <a:rPr lang="en-AU" sz="1800" dirty="0"/>
              <a:t/>
            </a:r>
            <a:br>
              <a:rPr lang="en-AU" sz="1800" dirty="0"/>
            </a:br>
            <a:endParaRPr lang="en-AU" sz="1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12811"/>
              </p:ext>
            </p:extLst>
          </p:nvPr>
        </p:nvGraphicFramePr>
        <p:xfrm>
          <a:off x="1043608" y="1052736"/>
          <a:ext cx="7521575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971600" y="1268760"/>
            <a:ext cx="1862138" cy="8016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ja-JP" sz="1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Water utility costs fall and customer bill is reduced</a:t>
            </a:r>
            <a:endParaRPr kumimoji="0" lang="en-GB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6084168" y="1196752"/>
            <a:ext cx="2506663" cy="5873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ja-JP" sz="1200" b="1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ja-JP" sz="1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Customer knows about problem after it is repaired</a:t>
            </a:r>
            <a:endParaRPr kumimoji="0" lang="en-GB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 descr="C:\Users\David Maple\Pictures\cropped-cropped-red-maple-tree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94148" cy="76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762003"/>
            <a:ext cx="15941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Maple &amp; Associates</a:t>
            </a:r>
            <a:endParaRPr lang="en-AU" sz="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9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3060" y="106681"/>
            <a:ext cx="7520940" cy="548640"/>
          </a:xfrm>
        </p:spPr>
        <p:txBody>
          <a:bodyPr/>
          <a:lstStyle/>
          <a:p>
            <a:pPr algn="ctr"/>
            <a:r>
              <a:rPr lang="en-AU" sz="1800" b="1" dirty="0" smtClean="0"/>
              <a:t>Summary and conclusions</a:t>
            </a:r>
            <a:endParaRPr lang="en-AU" sz="1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AU" dirty="0" smtClean="0"/>
          </a:p>
          <a:p>
            <a:pPr marL="0" indent="0"/>
            <a:r>
              <a:rPr lang="en-AU" dirty="0" smtClean="0"/>
              <a:t>Greatly improve positive interaction with customers</a:t>
            </a:r>
          </a:p>
          <a:p>
            <a:pPr marL="0" indent="0"/>
            <a:r>
              <a:rPr lang="en-AU" dirty="0" smtClean="0"/>
              <a:t>Reduce the impact of consequential damage from breaks in sewer and water networks</a:t>
            </a:r>
          </a:p>
          <a:p>
            <a:pPr marL="0" indent="0"/>
            <a:r>
              <a:rPr lang="en-AU" dirty="0" smtClean="0"/>
              <a:t>Reduce the environmental impact from these activities</a:t>
            </a:r>
          </a:p>
          <a:p>
            <a:pPr marL="0" indent="0"/>
            <a:r>
              <a:rPr lang="en-AU" dirty="0" smtClean="0"/>
              <a:t>Greatly reduce the impact of travelling public</a:t>
            </a:r>
          </a:p>
          <a:p>
            <a:pPr marL="0" indent="0"/>
            <a:r>
              <a:rPr lang="en-AU" dirty="0" smtClean="0"/>
              <a:t>Better performance data on the networks</a:t>
            </a:r>
          </a:p>
          <a:p>
            <a:pPr marL="0" indent="0"/>
            <a:r>
              <a:rPr lang="en-AU" dirty="0" smtClean="0"/>
              <a:t>Improve the safety of maintenance activity</a:t>
            </a:r>
          </a:p>
          <a:p>
            <a:pPr marL="0" indent="0"/>
            <a:r>
              <a:rPr lang="en-AU" dirty="0" smtClean="0"/>
              <a:t>Reduce the cost of operation to customers</a:t>
            </a:r>
          </a:p>
          <a:p>
            <a:pPr marL="0" indent="0"/>
            <a:r>
              <a:rPr lang="en-AU" dirty="0" smtClean="0"/>
              <a:t>Truly manage the networks</a:t>
            </a:r>
          </a:p>
          <a:p>
            <a:pPr marL="0" indent="0"/>
            <a:endParaRPr lang="en-AU" dirty="0" smtClean="0"/>
          </a:p>
          <a:p>
            <a:pPr>
              <a:buFont typeface="Arial" panose="020B0604020202020204" pitchFamily="34" charset="0"/>
              <a:buChar char="•"/>
            </a:pPr>
            <a:endParaRPr lang="en-AU" dirty="0"/>
          </a:p>
        </p:txBody>
      </p:sp>
      <p:pic>
        <p:nvPicPr>
          <p:cNvPr id="4" name="Picture 2" descr="C:\Users\David Maple\Pictures\cropped-cropped-red-maple-tree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94148" cy="76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762003"/>
            <a:ext cx="15941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Maple &amp; Associates</a:t>
            </a:r>
            <a:endParaRPr lang="en-AU" sz="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68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213363"/>
            <a:ext cx="7520940" cy="548640"/>
          </a:xfrm>
        </p:spPr>
        <p:txBody>
          <a:bodyPr>
            <a:normAutofit fontScale="90000"/>
          </a:bodyPr>
          <a:lstStyle/>
          <a:p>
            <a:pPr algn="ctr"/>
            <a:r>
              <a:rPr lang="en-AU" sz="1800" b="1" dirty="0" smtClean="0"/>
              <a:t>The next elements</a:t>
            </a:r>
            <a:br>
              <a:rPr lang="en-AU" sz="1800" b="1" dirty="0" smtClean="0"/>
            </a:br>
            <a:endParaRPr lang="en-AU" sz="1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AU" dirty="0" smtClean="0"/>
          </a:p>
          <a:p>
            <a:r>
              <a:rPr lang="en-AU" dirty="0" smtClean="0"/>
              <a:t>Asset </a:t>
            </a:r>
            <a:r>
              <a:rPr lang="en-AU" dirty="0" smtClean="0"/>
              <a:t>Management</a:t>
            </a:r>
          </a:p>
          <a:p>
            <a:r>
              <a:rPr lang="en-AU" dirty="0" smtClean="0"/>
              <a:t>Water </a:t>
            </a:r>
            <a:r>
              <a:rPr lang="en-AU" dirty="0" smtClean="0"/>
              <a:t>Quality</a:t>
            </a:r>
          </a:p>
          <a:p>
            <a:r>
              <a:rPr lang="en-AU" dirty="0" smtClean="0"/>
              <a:t>Broader Industry Application</a:t>
            </a:r>
          </a:p>
          <a:p>
            <a:r>
              <a:rPr lang="en-AU" dirty="0"/>
              <a:t>	</a:t>
            </a:r>
            <a:r>
              <a:rPr lang="en-AU" dirty="0" smtClean="0"/>
              <a:t>Major Industry Operational Sites </a:t>
            </a:r>
          </a:p>
          <a:p>
            <a:r>
              <a:rPr lang="en-AU" dirty="0"/>
              <a:t>	</a:t>
            </a:r>
            <a:r>
              <a:rPr lang="en-AU" dirty="0" smtClean="0"/>
              <a:t>Campuses</a:t>
            </a:r>
          </a:p>
          <a:p>
            <a:r>
              <a:rPr lang="en-AU" dirty="0"/>
              <a:t>	</a:t>
            </a:r>
            <a:r>
              <a:rPr lang="en-AU" dirty="0" smtClean="0"/>
              <a:t>Council Networks</a:t>
            </a:r>
          </a:p>
          <a:p>
            <a:r>
              <a:rPr lang="en-AU" dirty="0"/>
              <a:t>	</a:t>
            </a:r>
            <a:r>
              <a:rPr lang="en-AU" dirty="0" smtClean="0"/>
              <a:t>Hospital Networks</a:t>
            </a:r>
          </a:p>
          <a:p>
            <a:r>
              <a:rPr lang="en-AU" dirty="0" smtClean="0"/>
              <a:t>Concepts</a:t>
            </a:r>
          </a:p>
          <a:p>
            <a:r>
              <a:rPr lang="en-AU" dirty="0"/>
              <a:t>	</a:t>
            </a:r>
            <a:r>
              <a:rPr lang="en-AU" dirty="0" smtClean="0"/>
              <a:t>Managed, Monitored  and Controlled Networks</a:t>
            </a:r>
            <a:endParaRPr lang="en-AU" dirty="0" smtClean="0"/>
          </a:p>
          <a:p>
            <a:r>
              <a:rPr lang="en-AU" dirty="0"/>
              <a:t>	</a:t>
            </a:r>
            <a:endParaRPr lang="en-AU" dirty="0" smtClean="0"/>
          </a:p>
          <a:p>
            <a:endParaRPr lang="en-AU" dirty="0" smtClean="0"/>
          </a:p>
          <a:p>
            <a:endParaRPr lang="en-AU" dirty="0"/>
          </a:p>
        </p:txBody>
      </p:sp>
      <p:pic>
        <p:nvPicPr>
          <p:cNvPr id="4" name="Picture 2" descr="C:\Users\David Maple\Pictures\cropped-cropped-red-maple-tree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94148" cy="76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762003"/>
            <a:ext cx="15941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Maple &amp; Associates</a:t>
            </a:r>
            <a:endParaRPr lang="en-AU" sz="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82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Custom 19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005828"/>
      </a:accent1>
      <a:accent2>
        <a:srgbClr val="FF0000"/>
      </a:accent2>
      <a:accent3>
        <a:srgbClr val="00632C"/>
      </a:accent3>
      <a:accent4>
        <a:srgbClr val="FF0000"/>
      </a:accent4>
      <a:accent5>
        <a:srgbClr val="918485"/>
      </a:accent5>
      <a:accent6>
        <a:srgbClr val="855D5D"/>
      </a:accent6>
      <a:hlink>
        <a:srgbClr val="CC9900"/>
      </a:hlink>
      <a:folHlink>
        <a:srgbClr val="00B05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90</TotalTime>
  <Words>520</Words>
  <Application>Microsoft Office PowerPoint</Application>
  <PresentationFormat>On-screen Show (4:3)</PresentationFormat>
  <Paragraphs>101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Angles</vt:lpstr>
      <vt:lpstr>Operations &amp; Maintenance</vt:lpstr>
      <vt:lpstr>Background - Water Industry </vt:lpstr>
      <vt:lpstr>Current Practice</vt:lpstr>
      <vt:lpstr>Operations and Maintenance  The current practice </vt:lpstr>
      <vt:lpstr>Operational technology</vt:lpstr>
      <vt:lpstr>Role of technology</vt:lpstr>
      <vt:lpstr>Water, sewer, recycled water, storm water Networks</vt:lpstr>
      <vt:lpstr>The Future of Operations and Maintenance within the  Water Industry </vt:lpstr>
      <vt:lpstr>Summary and conclusions</vt:lpstr>
      <vt:lpstr>The next elements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Operations &amp; Maintenance</dc:title>
  <dc:creator>David Maple</dc:creator>
  <cp:lastModifiedBy>David Maple</cp:lastModifiedBy>
  <cp:revision>12</cp:revision>
  <dcterms:created xsi:type="dcterms:W3CDTF">2015-09-11T01:21:42Z</dcterms:created>
  <dcterms:modified xsi:type="dcterms:W3CDTF">2015-09-11T04:08:55Z</dcterms:modified>
</cp:coreProperties>
</file>